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3"/>
  </p:notesMasterIdLst>
  <p:sldIdLst>
    <p:sldId id="256" r:id="rId2"/>
    <p:sldId id="368" r:id="rId3"/>
    <p:sldId id="261" r:id="rId4"/>
    <p:sldId id="281" r:id="rId5"/>
    <p:sldId id="380" r:id="rId6"/>
    <p:sldId id="337" r:id="rId7"/>
    <p:sldId id="398" r:id="rId8"/>
    <p:sldId id="399" r:id="rId9"/>
    <p:sldId id="364" r:id="rId10"/>
    <p:sldId id="321" r:id="rId11"/>
    <p:sldId id="355" r:id="rId12"/>
    <p:sldId id="356" r:id="rId13"/>
    <p:sldId id="363" r:id="rId14"/>
    <p:sldId id="370" r:id="rId15"/>
    <p:sldId id="357" r:id="rId16"/>
    <p:sldId id="372" r:id="rId17"/>
    <p:sldId id="396" r:id="rId18"/>
    <p:sldId id="329" r:id="rId19"/>
    <p:sldId id="330" r:id="rId20"/>
    <p:sldId id="344" r:id="rId21"/>
    <p:sldId id="343" r:id="rId22"/>
    <p:sldId id="359" r:id="rId23"/>
    <p:sldId id="388" r:id="rId24"/>
    <p:sldId id="360" r:id="rId25"/>
    <p:sldId id="361" r:id="rId26"/>
    <p:sldId id="387" r:id="rId27"/>
    <p:sldId id="287" r:id="rId28"/>
    <p:sldId id="289" r:id="rId29"/>
    <p:sldId id="307" r:id="rId30"/>
    <p:sldId id="308" r:id="rId31"/>
    <p:sldId id="348" r:id="rId32"/>
    <p:sldId id="349" r:id="rId33"/>
    <p:sldId id="350" r:id="rId34"/>
    <p:sldId id="313" r:id="rId35"/>
    <p:sldId id="314" r:id="rId36"/>
    <p:sldId id="369" r:id="rId37"/>
    <p:sldId id="373" r:id="rId38"/>
    <p:sldId id="296" r:id="rId39"/>
    <p:sldId id="333" r:id="rId40"/>
    <p:sldId id="352" r:id="rId41"/>
    <p:sldId id="331" r:id="rId42"/>
    <p:sldId id="332" r:id="rId43"/>
    <p:sldId id="389" r:id="rId44"/>
    <p:sldId id="354" r:id="rId45"/>
    <p:sldId id="375" r:id="rId46"/>
    <p:sldId id="338" r:id="rId47"/>
    <p:sldId id="339" r:id="rId48"/>
    <p:sldId id="385" r:id="rId49"/>
    <p:sldId id="381" r:id="rId50"/>
    <p:sldId id="340" r:id="rId51"/>
    <p:sldId id="383" r:id="rId52"/>
    <p:sldId id="386" r:id="rId53"/>
    <p:sldId id="391" r:id="rId54"/>
    <p:sldId id="392" r:id="rId55"/>
    <p:sldId id="366" r:id="rId56"/>
    <p:sldId id="393" r:id="rId57"/>
    <p:sldId id="345" r:id="rId58"/>
    <p:sldId id="351" r:id="rId59"/>
    <p:sldId id="384" r:id="rId60"/>
    <p:sldId id="377" r:id="rId61"/>
    <p:sldId id="376" r:id="rId6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15"/>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220" autoAdjust="0"/>
  </p:normalViewPr>
  <p:slideViewPr>
    <p:cSldViewPr snapToGrid="0">
      <p:cViewPr varScale="1">
        <p:scale>
          <a:sx n="93" d="100"/>
          <a:sy n="93" d="100"/>
        </p:scale>
        <p:origin x="14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F2F456-5285-421E-B750-E43CF5DDA1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BCF31816-A166-4722-8CEB-6DC8328E202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AABABCE-CC68-4282-971C-78F4133CD264}" type="datetimeFigureOut">
              <a:rPr lang="en-US"/>
              <a:pPr>
                <a:defRPr/>
              </a:pPr>
              <a:t>2/5/2024</a:t>
            </a:fld>
            <a:endParaRPr lang="en-US"/>
          </a:p>
        </p:txBody>
      </p:sp>
      <p:sp>
        <p:nvSpPr>
          <p:cNvPr id="4" name="Slide Image Placeholder 3">
            <a:extLst>
              <a:ext uri="{FF2B5EF4-FFF2-40B4-BE49-F238E27FC236}">
                <a16:creationId xmlns:a16="http://schemas.microsoft.com/office/drawing/2014/main" id="{FD8C0FA4-B627-4925-99AF-CDA393EABCE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9DAA6D7-B08A-405C-BC83-E311D3934DE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6CD769D-500A-4A24-B1A8-C1D7D900FCA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6ED57EED-83FF-4559-AAB8-116F6F45BF2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AB7DCA5-3C06-447B-ACCB-C374AD88299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one librarian did an informal poll and found that 24 of 31 libraries they contacted had canceled a “big-deal” subscription, with 79% of the cancellations taking place between 2015 and 2017</a:t>
            </a:r>
          </a:p>
        </p:txBody>
      </p:sp>
      <p:sp>
        <p:nvSpPr>
          <p:cNvPr id="4" name="Slide Number Placeholder 3"/>
          <p:cNvSpPr>
            <a:spLocks noGrp="1"/>
          </p:cNvSpPr>
          <p:nvPr>
            <p:ph type="sldNum" sz="quarter" idx="5"/>
          </p:nvPr>
        </p:nvSpPr>
        <p:spPr/>
        <p:txBody>
          <a:bodyPr/>
          <a:lstStyle/>
          <a:p>
            <a:fld id="{1AB7DCA5-3C06-447B-ACCB-C374AD88299B}" type="slidenum">
              <a:rPr lang="en-US" altLang="en-US" smtClean="0"/>
              <a:pPr/>
              <a:t>23</a:t>
            </a:fld>
            <a:endParaRPr lang="en-US" altLang="en-US"/>
          </a:p>
        </p:txBody>
      </p:sp>
    </p:spTree>
    <p:extLst>
      <p:ext uri="{BB962C8B-B14F-4D97-AF65-F5344CB8AC3E}">
        <p14:creationId xmlns:p14="http://schemas.microsoft.com/office/powerpoint/2010/main" val="78520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one librarian did an informal poll and found that 24 of 31 libraries they contacted had canceled a “big-deal” subscription, with 79% of the cancellations taking place between 2015 and 2017</a:t>
            </a:r>
          </a:p>
        </p:txBody>
      </p:sp>
      <p:sp>
        <p:nvSpPr>
          <p:cNvPr id="4" name="Slide Number Placeholder 3"/>
          <p:cNvSpPr>
            <a:spLocks noGrp="1"/>
          </p:cNvSpPr>
          <p:nvPr>
            <p:ph type="sldNum" sz="quarter" idx="5"/>
          </p:nvPr>
        </p:nvSpPr>
        <p:spPr/>
        <p:txBody>
          <a:bodyPr/>
          <a:lstStyle/>
          <a:p>
            <a:fld id="{1AB7DCA5-3C06-447B-ACCB-C374AD88299B}" type="slidenum">
              <a:rPr lang="en-US" altLang="en-US" smtClean="0"/>
              <a:pPr/>
              <a:t>24</a:t>
            </a:fld>
            <a:endParaRPr lang="en-US" altLang="en-US"/>
          </a:p>
        </p:txBody>
      </p:sp>
    </p:spTree>
    <p:extLst>
      <p:ext uri="{BB962C8B-B14F-4D97-AF65-F5344CB8AC3E}">
        <p14:creationId xmlns:p14="http://schemas.microsoft.com/office/powerpoint/2010/main" val="4542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B7DCA5-3C06-447B-ACCB-C374AD88299B}" type="slidenum">
              <a:rPr lang="en-US" altLang="en-US" smtClean="0"/>
              <a:pPr/>
              <a:t>41</a:t>
            </a:fld>
            <a:endParaRPr lang="en-US" altLang="en-US"/>
          </a:p>
        </p:txBody>
      </p:sp>
    </p:spTree>
    <p:extLst>
      <p:ext uri="{BB962C8B-B14F-4D97-AF65-F5344CB8AC3E}">
        <p14:creationId xmlns:p14="http://schemas.microsoft.com/office/powerpoint/2010/main" val="188594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2017, one librarian did an informal poll and found that 24 of 31 libraries they contacted had canceled a “big-deal” subscription, with 79% of the cancellations taking place between 2015 and 2017</a:t>
            </a:r>
          </a:p>
          <a:p>
            <a:endParaRPr lang="en-US" dirty="0"/>
          </a:p>
        </p:txBody>
      </p:sp>
      <p:sp>
        <p:nvSpPr>
          <p:cNvPr id="4" name="Slide Number Placeholder 3"/>
          <p:cNvSpPr>
            <a:spLocks noGrp="1"/>
          </p:cNvSpPr>
          <p:nvPr>
            <p:ph type="sldNum" sz="quarter" idx="5"/>
          </p:nvPr>
        </p:nvSpPr>
        <p:spPr/>
        <p:txBody>
          <a:bodyPr/>
          <a:lstStyle/>
          <a:p>
            <a:fld id="{1AB7DCA5-3C06-447B-ACCB-C374AD88299B}" type="slidenum">
              <a:rPr lang="en-US" altLang="en-US" smtClean="0"/>
              <a:pPr/>
              <a:t>45</a:t>
            </a:fld>
            <a:endParaRPr lang="en-US" altLang="en-US"/>
          </a:p>
        </p:txBody>
      </p:sp>
    </p:spTree>
    <p:extLst>
      <p:ext uri="{BB962C8B-B14F-4D97-AF65-F5344CB8AC3E}">
        <p14:creationId xmlns:p14="http://schemas.microsoft.com/office/powerpoint/2010/main" val="3480771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56CC272-8D2A-4ABB-9116-9D006F7103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1">
                <a:latin typeface="Helvetica"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53E40FAB-4BCA-4337-A530-47F03088E1F1}"/>
              </a:ext>
            </a:extLst>
          </p:cNvPr>
          <p:cNvSpPr>
            <a:spLocks noGrp="1"/>
          </p:cNvSpPr>
          <p:nvPr>
            <p:ph type="dt" sz="half" idx="10"/>
          </p:nvPr>
        </p:nvSpPr>
        <p:spPr/>
        <p:txBody>
          <a:bodyPr/>
          <a:lstStyle>
            <a:lvl1pPr>
              <a:defRPr>
                <a:latin typeface="Helvetica" panose="020B0604020202020204" pitchFamily="34" charset="0"/>
              </a:defRPr>
            </a:lvl1pPr>
          </a:lstStyle>
          <a:p>
            <a:pPr>
              <a:defRPr/>
            </a:pPr>
            <a:fld id="{3780DB82-5F6F-4C14-84AE-3F9C7F0E33E7}" type="datetimeFigureOut">
              <a:rPr lang="en-US" smtClean="0"/>
              <a:pPr>
                <a:defRPr/>
              </a:pPr>
              <a:t>2/5/2024</a:t>
            </a:fld>
            <a:endParaRPr lang="en-US" dirty="0"/>
          </a:p>
        </p:txBody>
      </p:sp>
      <p:sp>
        <p:nvSpPr>
          <p:cNvPr id="6" name="Footer Placeholder 4">
            <a:extLst>
              <a:ext uri="{FF2B5EF4-FFF2-40B4-BE49-F238E27FC236}">
                <a16:creationId xmlns:a16="http://schemas.microsoft.com/office/drawing/2014/main" id="{AEDFC2B9-044F-43B9-9AE3-4185D599C66F}"/>
              </a:ext>
            </a:extLst>
          </p:cNvPr>
          <p:cNvSpPr>
            <a:spLocks noGrp="1"/>
          </p:cNvSpPr>
          <p:nvPr>
            <p:ph type="ftr" sz="quarter" idx="11"/>
          </p:nvPr>
        </p:nvSpPr>
        <p:spPr/>
        <p:txBody>
          <a:bodyPr/>
          <a:lstStyle>
            <a:lvl1pPr>
              <a:defRPr>
                <a:latin typeface="Helvetica" panose="020B0604020202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20DD35D0-4C9A-4110-AB57-E8FD5931F25A}"/>
              </a:ext>
            </a:extLst>
          </p:cNvPr>
          <p:cNvSpPr>
            <a:spLocks noGrp="1"/>
          </p:cNvSpPr>
          <p:nvPr>
            <p:ph type="sldNum" sz="quarter" idx="12"/>
          </p:nvPr>
        </p:nvSpPr>
        <p:spPr/>
        <p:txBody>
          <a:bodyPr/>
          <a:lstStyle>
            <a:lvl1pPr>
              <a:defRPr>
                <a:latin typeface="Helvetica" panose="020B0604020202020204" pitchFamily="34" charset="0"/>
              </a:defRPr>
            </a:lvl1pPr>
          </a:lstStyle>
          <a:p>
            <a:fld id="{D91F5636-4A8C-4288-B9BA-CAE1E6D98C57}" type="slidenum">
              <a:rPr lang="en-US" altLang="en-US"/>
              <a:pPr/>
              <a:t>‹#›</a:t>
            </a:fld>
            <a:endParaRPr lang="en-US" altLang="en-US"/>
          </a:p>
        </p:txBody>
      </p:sp>
    </p:spTree>
    <p:extLst>
      <p:ext uri="{BB962C8B-B14F-4D97-AF65-F5344CB8AC3E}">
        <p14:creationId xmlns:p14="http://schemas.microsoft.com/office/powerpoint/2010/main" val="52209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6AD3A-048A-4505-877F-C619BAE849B2}"/>
              </a:ext>
            </a:extLst>
          </p:cNvPr>
          <p:cNvSpPr>
            <a:spLocks noGrp="1"/>
          </p:cNvSpPr>
          <p:nvPr>
            <p:ph type="dt" sz="half" idx="10"/>
          </p:nvPr>
        </p:nvSpPr>
        <p:spPr/>
        <p:txBody>
          <a:bodyPr/>
          <a:lstStyle>
            <a:lvl1pPr>
              <a:defRPr/>
            </a:lvl1pPr>
          </a:lstStyle>
          <a:p>
            <a:pPr>
              <a:defRPr/>
            </a:pPr>
            <a:fld id="{054D8B17-B465-4076-8E80-D1FB4F24F72E}" type="datetimeFigureOut">
              <a:rPr lang="en-US" smtClean="0"/>
              <a:pPr>
                <a:defRPr/>
              </a:pPr>
              <a:t>2/5/2024</a:t>
            </a:fld>
            <a:endParaRPr lang="en-US"/>
          </a:p>
        </p:txBody>
      </p:sp>
      <p:sp>
        <p:nvSpPr>
          <p:cNvPr id="5" name="Footer Placeholder 4">
            <a:extLst>
              <a:ext uri="{FF2B5EF4-FFF2-40B4-BE49-F238E27FC236}">
                <a16:creationId xmlns:a16="http://schemas.microsoft.com/office/drawing/2014/main" id="{15F2B15F-996A-41CB-A620-4E0DFC8259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EC227B-01B0-4791-BF1D-030EB08A35B9}"/>
              </a:ext>
            </a:extLst>
          </p:cNvPr>
          <p:cNvSpPr>
            <a:spLocks noGrp="1"/>
          </p:cNvSpPr>
          <p:nvPr>
            <p:ph type="sldNum" sz="quarter" idx="12"/>
          </p:nvPr>
        </p:nvSpPr>
        <p:spPr/>
        <p:txBody>
          <a:bodyPr/>
          <a:lstStyle>
            <a:lvl1pPr>
              <a:defRPr/>
            </a:lvl1pPr>
          </a:lstStyle>
          <a:p>
            <a:fld id="{DDB04B13-D60D-41D8-AB66-D4A43BA0E487}" type="slidenum">
              <a:rPr lang="en-US" altLang="en-US"/>
              <a:pPr/>
              <a:t>‹#›</a:t>
            </a:fld>
            <a:endParaRPr lang="en-US" altLang="en-US"/>
          </a:p>
        </p:txBody>
      </p:sp>
    </p:spTree>
    <p:extLst>
      <p:ext uri="{BB962C8B-B14F-4D97-AF65-F5344CB8AC3E}">
        <p14:creationId xmlns:p14="http://schemas.microsoft.com/office/powerpoint/2010/main" val="352790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ACD23-E6FD-4C40-A464-B185D4D214C5}"/>
              </a:ext>
            </a:extLst>
          </p:cNvPr>
          <p:cNvSpPr>
            <a:spLocks noGrp="1"/>
          </p:cNvSpPr>
          <p:nvPr>
            <p:ph type="dt" sz="half" idx="10"/>
          </p:nvPr>
        </p:nvSpPr>
        <p:spPr/>
        <p:txBody>
          <a:bodyPr/>
          <a:lstStyle>
            <a:lvl1pPr>
              <a:defRPr/>
            </a:lvl1pPr>
          </a:lstStyle>
          <a:p>
            <a:pPr>
              <a:defRPr/>
            </a:pPr>
            <a:fld id="{2612C0F2-00AD-4A09-91BA-A3D1F886F88D}" type="datetimeFigureOut">
              <a:rPr lang="en-US" smtClean="0"/>
              <a:pPr>
                <a:defRPr/>
              </a:pPr>
              <a:t>2/5/2024</a:t>
            </a:fld>
            <a:endParaRPr lang="en-US"/>
          </a:p>
        </p:txBody>
      </p:sp>
      <p:sp>
        <p:nvSpPr>
          <p:cNvPr id="5" name="Footer Placeholder 4">
            <a:extLst>
              <a:ext uri="{FF2B5EF4-FFF2-40B4-BE49-F238E27FC236}">
                <a16:creationId xmlns:a16="http://schemas.microsoft.com/office/drawing/2014/main" id="{AFD7C000-E312-4D34-B6A4-794C030F78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60E66C-B238-41C1-8001-969CD2499B8B}"/>
              </a:ext>
            </a:extLst>
          </p:cNvPr>
          <p:cNvSpPr>
            <a:spLocks noGrp="1"/>
          </p:cNvSpPr>
          <p:nvPr>
            <p:ph type="sldNum" sz="quarter" idx="12"/>
          </p:nvPr>
        </p:nvSpPr>
        <p:spPr/>
        <p:txBody>
          <a:bodyPr/>
          <a:lstStyle>
            <a:lvl1pPr>
              <a:defRPr/>
            </a:lvl1pPr>
          </a:lstStyle>
          <a:p>
            <a:fld id="{EFC9372C-C6ED-470C-AA64-C5A69F28A58C}" type="slidenum">
              <a:rPr lang="en-US" altLang="en-US"/>
              <a:pPr/>
              <a:t>‹#›</a:t>
            </a:fld>
            <a:endParaRPr lang="en-US" altLang="en-US"/>
          </a:p>
        </p:txBody>
      </p:sp>
    </p:spTree>
    <p:extLst>
      <p:ext uri="{BB962C8B-B14F-4D97-AF65-F5344CB8AC3E}">
        <p14:creationId xmlns:p14="http://schemas.microsoft.com/office/powerpoint/2010/main" val="96714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0F6812B-B1AA-4CBA-96B9-AACC4D5030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6797314-5C80-4EB5-830D-1326E9027BE7}"/>
              </a:ext>
            </a:extLst>
          </p:cNvPr>
          <p:cNvSpPr/>
          <p:nvPr userDrawn="1"/>
        </p:nvSpPr>
        <p:spPr>
          <a:xfrm>
            <a:off x="0" y="0"/>
            <a:ext cx="12192000" cy="1255713"/>
          </a:xfrm>
          <a:prstGeom prst="rect">
            <a:avLst/>
          </a:prstGeom>
          <a:solidFill>
            <a:srgbClr val="009A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a:extLst>
              <a:ext uri="{FF2B5EF4-FFF2-40B4-BE49-F238E27FC236}">
                <a16:creationId xmlns:a16="http://schemas.microsoft.com/office/drawing/2014/main" id="{B07C95FA-2DB2-4914-8BAA-AA198DBB137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63200" y="346075"/>
            <a:ext cx="13652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890651"/>
          </a:xfrm>
        </p:spPr>
        <p:txBody>
          <a:bodyPr anchor="t"/>
          <a:lstStyle>
            <a:lvl1pPr>
              <a:defRPr b="1">
                <a:solidFill>
                  <a:schemeClr val="bg1"/>
                </a:solidFill>
                <a:latin typeface="Helvetica"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000">
                <a:latin typeface="Helvetica" panose="020B0604020202020204" pitchFamily="34" charset="0"/>
              </a:defRPr>
            </a:lvl1pPr>
            <a:lvl2pPr>
              <a:defRPr sz="2800">
                <a:solidFill>
                  <a:srgbClr val="009A44"/>
                </a:solidFill>
                <a:latin typeface="Helvetica" panose="020B0604020202020204" pitchFamily="34" charset="0"/>
              </a:defRPr>
            </a:lvl2pPr>
            <a:lvl3pPr>
              <a:defRPr sz="2200">
                <a:solidFill>
                  <a:srgbClr val="009A44"/>
                </a:solidFill>
                <a:latin typeface="Helvetica" panose="020B0604020202020204" pitchFamily="34" charset="0"/>
              </a:defRPr>
            </a:lvl3pPr>
            <a:lvl4pPr>
              <a:defRPr sz="2000">
                <a:solidFill>
                  <a:srgbClr val="009A44"/>
                </a:solidFill>
                <a:latin typeface="Helvetica" panose="020B0604020202020204" pitchFamily="34" charset="0"/>
              </a:defRPr>
            </a:lvl4pPr>
            <a:lvl5pPr>
              <a:defRPr sz="2000">
                <a:solidFill>
                  <a:srgbClr val="009A44"/>
                </a:solidFill>
                <a:latin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2261D1C6-65BB-4E34-8A99-3650D14BD7CE}"/>
              </a:ext>
            </a:extLst>
          </p:cNvPr>
          <p:cNvSpPr>
            <a:spLocks noGrp="1"/>
          </p:cNvSpPr>
          <p:nvPr>
            <p:ph type="dt" sz="half" idx="10"/>
          </p:nvPr>
        </p:nvSpPr>
        <p:spPr/>
        <p:txBody>
          <a:bodyPr/>
          <a:lstStyle>
            <a:lvl1pPr>
              <a:defRPr/>
            </a:lvl1pPr>
          </a:lstStyle>
          <a:p>
            <a:pPr>
              <a:defRPr/>
            </a:pPr>
            <a:fld id="{61B68CD1-2BC3-4B2B-8A11-C139E8B0F8D0}" type="datetimeFigureOut">
              <a:rPr lang="en-US" smtClean="0"/>
              <a:pPr>
                <a:defRPr/>
              </a:pPr>
              <a:t>2/5/2024</a:t>
            </a:fld>
            <a:endParaRPr lang="en-US"/>
          </a:p>
        </p:txBody>
      </p:sp>
      <p:sp>
        <p:nvSpPr>
          <p:cNvPr id="8" name="Footer Placeholder 4">
            <a:extLst>
              <a:ext uri="{FF2B5EF4-FFF2-40B4-BE49-F238E27FC236}">
                <a16:creationId xmlns:a16="http://schemas.microsoft.com/office/drawing/2014/main" id="{2BC90EEE-FFFB-44CE-A3FA-2A7FB487FEF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1E801EE-D39B-4895-8930-DCC05E11FDE1}"/>
              </a:ext>
            </a:extLst>
          </p:cNvPr>
          <p:cNvSpPr>
            <a:spLocks noGrp="1"/>
          </p:cNvSpPr>
          <p:nvPr>
            <p:ph type="sldNum" sz="quarter" idx="12"/>
          </p:nvPr>
        </p:nvSpPr>
        <p:spPr/>
        <p:txBody>
          <a:bodyPr/>
          <a:lstStyle>
            <a:lvl1pPr>
              <a:defRPr/>
            </a:lvl1pPr>
          </a:lstStyle>
          <a:p>
            <a:fld id="{7189D984-C936-4D83-B54C-2A3D094B7755}" type="slidenum">
              <a:rPr lang="en-US" altLang="en-US"/>
              <a:pPr/>
              <a:t>‹#›</a:t>
            </a:fld>
            <a:endParaRPr lang="en-US" altLang="en-US"/>
          </a:p>
        </p:txBody>
      </p:sp>
    </p:spTree>
    <p:extLst>
      <p:ext uri="{BB962C8B-B14F-4D97-AF65-F5344CB8AC3E}">
        <p14:creationId xmlns:p14="http://schemas.microsoft.com/office/powerpoint/2010/main" val="299350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E7A122-65D0-40AE-A69B-2FD7BA3723BF}"/>
              </a:ext>
            </a:extLst>
          </p:cNvPr>
          <p:cNvSpPr>
            <a:spLocks noGrp="1"/>
          </p:cNvSpPr>
          <p:nvPr>
            <p:ph type="dt" sz="half" idx="10"/>
          </p:nvPr>
        </p:nvSpPr>
        <p:spPr/>
        <p:txBody>
          <a:bodyPr/>
          <a:lstStyle>
            <a:lvl1pPr>
              <a:defRPr/>
            </a:lvl1pPr>
          </a:lstStyle>
          <a:p>
            <a:pPr>
              <a:defRPr/>
            </a:pPr>
            <a:fld id="{37C095DC-CB30-491D-A1CB-895ABC4374CB}" type="datetimeFigureOut">
              <a:rPr lang="en-US" smtClean="0"/>
              <a:pPr>
                <a:defRPr/>
              </a:pPr>
              <a:t>2/5/2024</a:t>
            </a:fld>
            <a:endParaRPr lang="en-US"/>
          </a:p>
        </p:txBody>
      </p:sp>
      <p:sp>
        <p:nvSpPr>
          <p:cNvPr id="5" name="Footer Placeholder 4">
            <a:extLst>
              <a:ext uri="{FF2B5EF4-FFF2-40B4-BE49-F238E27FC236}">
                <a16:creationId xmlns:a16="http://schemas.microsoft.com/office/drawing/2014/main" id="{B1107D1D-D39E-4802-B303-4A9429B8C2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6DD7A5-8FBB-498D-84DD-B009728368DD}"/>
              </a:ext>
            </a:extLst>
          </p:cNvPr>
          <p:cNvSpPr>
            <a:spLocks noGrp="1"/>
          </p:cNvSpPr>
          <p:nvPr>
            <p:ph type="sldNum" sz="quarter" idx="12"/>
          </p:nvPr>
        </p:nvSpPr>
        <p:spPr/>
        <p:txBody>
          <a:bodyPr/>
          <a:lstStyle>
            <a:lvl1pPr>
              <a:defRPr/>
            </a:lvl1pPr>
          </a:lstStyle>
          <a:p>
            <a:fld id="{26C90641-E3D6-4EBA-BC0A-096534DF8CC3}" type="slidenum">
              <a:rPr lang="en-US" altLang="en-US"/>
              <a:pPr/>
              <a:t>‹#›</a:t>
            </a:fld>
            <a:endParaRPr lang="en-US" altLang="en-US"/>
          </a:p>
        </p:txBody>
      </p:sp>
    </p:spTree>
    <p:extLst>
      <p:ext uri="{BB962C8B-B14F-4D97-AF65-F5344CB8AC3E}">
        <p14:creationId xmlns:p14="http://schemas.microsoft.com/office/powerpoint/2010/main" val="90277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E384337-C573-4739-B6DC-B1694D494796}"/>
              </a:ext>
            </a:extLst>
          </p:cNvPr>
          <p:cNvSpPr>
            <a:spLocks noGrp="1"/>
          </p:cNvSpPr>
          <p:nvPr>
            <p:ph type="dt" sz="half" idx="10"/>
          </p:nvPr>
        </p:nvSpPr>
        <p:spPr/>
        <p:txBody>
          <a:bodyPr/>
          <a:lstStyle>
            <a:lvl1pPr>
              <a:defRPr/>
            </a:lvl1pPr>
          </a:lstStyle>
          <a:p>
            <a:pPr>
              <a:defRPr/>
            </a:pPr>
            <a:fld id="{11C82CE8-3805-4015-8ACA-45056B9F1EA5}" type="datetimeFigureOut">
              <a:rPr lang="en-US" smtClean="0"/>
              <a:pPr>
                <a:defRPr/>
              </a:pPr>
              <a:t>2/5/2024</a:t>
            </a:fld>
            <a:endParaRPr lang="en-US"/>
          </a:p>
        </p:txBody>
      </p:sp>
      <p:sp>
        <p:nvSpPr>
          <p:cNvPr id="6" name="Footer Placeholder 4">
            <a:extLst>
              <a:ext uri="{FF2B5EF4-FFF2-40B4-BE49-F238E27FC236}">
                <a16:creationId xmlns:a16="http://schemas.microsoft.com/office/drawing/2014/main" id="{8C1BD990-C6BB-4A5E-A3E5-CC50BF917D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CA9042-5F86-44AC-B430-9D2AE4DA5BF2}"/>
              </a:ext>
            </a:extLst>
          </p:cNvPr>
          <p:cNvSpPr>
            <a:spLocks noGrp="1"/>
          </p:cNvSpPr>
          <p:nvPr>
            <p:ph type="sldNum" sz="quarter" idx="12"/>
          </p:nvPr>
        </p:nvSpPr>
        <p:spPr/>
        <p:txBody>
          <a:bodyPr/>
          <a:lstStyle>
            <a:lvl1pPr>
              <a:defRPr/>
            </a:lvl1pPr>
          </a:lstStyle>
          <a:p>
            <a:fld id="{77FDC106-89A0-4896-B477-D72DAE003F85}" type="slidenum">
              <a:rPr lang="en-US" altLang="en-US"/>
              <a:pPr/>
              <a:t>‹#›</a:t>
            </a:fld>
            <a:endParaRPr lang="en-US" altLang="en-US"/>
          </a:p>
        </p:txBody>
      </p:sp>
    </p:spTree>
    <p:extLst>
      <p:ext uri="{BB962C8B-B14F-4D97-AF65-F5344CB8AC3E}">
        <p14:creationId xmlns:p14="http://schemas.microsoft.com/office/powerpoint/2010/main" val="248154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55F837C-8D29-4567-933B-83EFB114CAB0}"/>
              </a:ext>
            </a:extLst>
          </p:cNvPr>
          <p:cNvSpPr>
            <a:spLocks noGrp="1"/>
          </p:cNvSpPr>
          <p:nvPr>
            <p:ph type="dt" sz="half" idx="10"/>
          </p:nvPr>
        </p:nvSpPr>
        <p:spPr/>
        <p:txBody>
          <a:bodyPr/>
          <a:lstStyle>
            <a:lvl1pPr>
              <a:defRPr/>
            </a:lvl1pPr>
          </a:lstStyle>
          <a:p>
            <a:pPr>
              <a:defRPr/>
            </a:pPr>
            <a:fld id="{5FF9CACB-9838-4B28-9660-67E217AF2B5A}" type="datetimeFigureOut">
              <a:rPr lang="en-US" smtClean="0"/>
              <a:pPr>
                <a:defRPr/>
              </a:pPr>
              <a:t>2/5/2024</a:t>
            </a:fld>
            <a:endParaRPr lang="en-US"/>
          </a:p>
        </p:txBody>
      </p:sp>
      <p:sp>
        <p:nvSpPr>
          <p:cNvPr id="8" name="Footer Placeholder 4">
            <a:extLst>
              <a:ext uri="{FF2B5EF4-FFF2-40B4-BE49-F238E27FC236}">
                <a16:creationId xmlns:a16="http://schemas.microsoft.com/office/drawing/2014/main" id="{FC0232F0-C6D4-4249-8DFC-97247A4506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49A7B90-4C3C-4678-B17A-9641B1BA75CC}"/>
              </a:ext>
            </a:extLst>
          </p:cNvPr>
          <p:cNvSpPr>
            <a:spLocks noGrp="1"/>
          </p:cNvSpPr>
          <p:nvPr>
            <p:ph type="sldNum" sz="quarter" idx="12"/>
          </p:nvPr>
        </p:nvSpPr>
        <p:spPr/>
        <p:txBody>
          <a:bodyPr/>
          <a:lstStyle>
            <a:lvl1pPr>
              <a:defRPr/>
            </a:lvl1pPr>
          </a:lstStyle>
          <a:p>
            <a:fld id="{B848A198-B643-4DB0-B78D-EDDB93D05E91}" type="slidenum">
              <a:rPr lang="en-US" altLang="en-US"/>
              <a:pPr/>
              <a:t>‹#›</a:t>
            </a:fld>
            <a:endParaRPr lang="en-US" altLang="en-US"/>
          </a:p>
        </p:txBody>
      </p:sp>
    </p:spTree>
    <p:extLst>
      <p:ext uri="{BB962C8B-B14F-4D97-AF65-F5344CB8AC3E}">
        <p14:creationId xmlns:p14="http://schemas.microsoft.com/office/powerpoint/2010/main" val="230553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ED865FE-F1E2-4F34-A202-469443203E6C}"/>
              </a:ext>
            </a:extLst>
          </p:cNvPr>
          <p:cNvSpPr>
            <a:spLocks noGrp="1"/>
          </p:cNvSpPr>
          <p:nvPr>
            <p:ph type="dt" sz="half" idx="10"/>
          </p:nvPr>
        </p:nvSpPr>
        <p:spPr/>
        <p:txBody>
          <a:bodyPr/>
          <a:lstStyle>
            <a:lvl1pPr>
              <a:defRPr/>
            </a:lvl1pPr>
          </a:lstStyle>
          <a:p>
            <a:pPr>
              <a:defRPr/>
            </a:pPr>
            <a:fld id="{EAF52A51-6899-4378-B303-053FB0D849CA}" type="datetimeFigureOut">
              <a:rPr lang="en-US" smtClean="0"/>
              <a:pPr>
                <a:defRPr/>
              </a:pPr>
              <a:t>2/5/2024</a:t>
            </a:fld>
            <a:endParaRPr lang="en-US"/>
          </a:p>
        </p:txBody>
      </p:sp>
      <p:sp>
        <p:nvSpPr>
          <p:cNvPr id="4" name="Footer Placeholder 4">
            <a:extLst>
              <a:ext uri="{FF2B5EF4-FFF2-40B4-BE49-F238E27FC236}">
                <a16:creationId xmlns:a16="http://schemas.microsoft.com/office/drawing/2014/main" id="{2C5B7AFB-9270-4914-8535-34C79055744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EBEF4C1-8909-40C3-AB28-2EF74A3C91B8}"/>
              </a:ext>
            </a:extLst>
          </p:cNvPr>
          <p:cNvSpPr>
            <a:spLocks noGrp="1"/>
          </p:cNvSpPr>
          <p:nvPr>
            <p:ph type="sldNum" sz="quarter" idx="12"/>
          </p:nvPr>
        </p:nvSpPr>
        <p:spPr/>
        <p:txBody>
          <a:bodyPr/>
          <a:lstStyle>
            <a:lvl1pPr>
              <a:defRPr/>
            </a:lvl1pPr>
          </a:lstStyle>
          <a:p>
            <a:fld id="{3700B7F3-82EE-4172-B6AC-AD1954714926}" type="slidenum">
              <a:rPr lang="en-US" altLang="en-US"/>
              <a:pPr/>
              <a:t>‹#›</a:t>
            </a:fld>
            <a:endParaRPr lang="en-US" altLang="en-US"/>
          </a:p>
        </p:txBody>
      </p:sp>
    </p:spTree>
    <p:extLst>
      <p:ext uri="{BB962C8B-B14F-4D97-AF65-F5344CB8AC3E}">
        <p14:creationId xmlns:p14="http://schemas.microsoft.com/office/powerpoint/2010/main" val="15236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2171A9-013A-4EB7-B4CC-10F584208D26}"/>
              </a:ext>
            </a:extLst>
          </p:cNvPr>
          <p:cNvSpPr>
            <a:spLocks noGrp="1"/>
          </p:cNvSpPr>
          <p:nvPr>
            <p:ph type="dt" sz="half" idx="10"/>
          </p:nvPr>
        </p:nvSpPr>
        <p:spPr/>
        <p:txBody>
          <a:bodyPr/>
          <a:lstStyle>
            <a:lvl1pPr>
              <a:defRPr/>
            </a:lvl1pPr>
          </a:lstStyle>
          <a:p>
            <a:pPr>
              <a:defRPr/>
            </a:pPr>
            <a:fld id="{940EA115-0BA2-4F97-822B-304863B97FEE}" type="datetimeFigureOut">
              <a:rPr lang="en-US" smtClean="0"/>
              <a:pPr>
                <a:defRPr/>
              </a:pPr>
              <a:t>2/5/2024</a:t>
            </a:fld>
            <a:endParaRPr lang="en-US"/>
          </a:p>
        </p:txBody>
      </p:sp>
      <p:sp>
        <p:nvSpPr>
          <p:cNvPr id="3" name="Footer Placeholder 4">
            <a:extLst>
              <a:ext uri="{FF2B5EF4-FFF2-40B4-BE49-F238E27FC236}">
                <a16:creationId xmlns:a16="http://schemas.microsoft.com/office/drawing/2014/main" id="{86E2192F-66A3-45F6-8DEC-38B3749D316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4132D5-F8D2-4011-9702-5314BB1A8C5D}"/>
              </a:ext>
            </a:extLst>
          </p:cNvPr>
          <p:cNvSpPr>
            <a:spLocks noGrp="1"/>
          </p:cNvSpPr>
          <p:nvPr>
            <p:ph type="sldNum" sz="quarter" idx="12"/>
          </p:nvPr>
        </p:nvSpPr>
        <p:spPr/>
        <p:txBody>
          <a:bodyPr/>
          <a:lstStyle>
            <a:lvl1pPr>
              <a:defRPr/>
            </a:lvl1pPr>
          </a:lstStyle>
          <a:p>
            <a:fld id="{E42AFA36-92CD-4AE2-B941-164BF20A1E48}" type="slidenum">
              <a:rPr lang="en-US" altLang="en-US"/>
              <a:pPr/>
              <a:t>‹#›</a:t>
            </a:fld>
            <a:endParaRPr lang="en-US" altLang="en-US"/>
          </a:p>
        </p:txBody>
      </p:sp>
    </p:spTree>
    <p:extLst>
      <p:ext uri="{BB962C8B-B14F-4D97-AF65-F5344CB8AC3E}">
        <p14:creationId xmlns:p14="http://schemas.microsoft.com/office/powerpoint/2010/main" val="77526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D37D672-2217-4A0D-9AFD-7651E2913234}"/>
              </a:ext>
            </a:extLst>
          </p:cNvPr>
          <p:cNvSpPr>
            <a:spLocks noGrp="1"/>
          </p:cNvSpPr>
          <p:nvPr>
            <p:ph type="dt" sz="half" idx="10"/>
          </p:nvPr>
        </p:nvSpPr>
        <p:spPr/>
        <p:txBody>
          <a:bodyPr/>
          <a:lstStyle>
            <a:lvl1pPr>
              <a:defRPr/>
            </a:lvl1pPr>
          </a:lstStyle>
          <a:p>
            <a:pPr>
              <a:defRPr/>
            </a:pPr>
            <a:fld id="{45150744-B05C-4F16-8BD3-3F0DAFCA265E}" type="datetimeFigureOut">
              <a:rPr lang="en-US" smtClean="0"/>
              <a:pPr>
                <a:defRPr/>
              </a:pPr>
              <a:t>2/5/2024</a:t>
            </a:fld>
            <a:endParaRPr lang="en-US"/>
          </a:p>
        </p:txBody>
      </p:sp>
      <p:sp>
        <p:nvSpPr>
          <p:cNvPr id="6" name="Footer Placeholder 4">
            <a:extLst>
              <a:ext uri="{FF2B5EF4-FFF2-40B4-BE49-F238E27FC236}">
                <a16:creationId xmlns:a16="http://schemas.microsoft.com/office/drawing/2014/main" id="{7BCB8340-63DE-4A1B-A687-886DDD54F6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F29FA8-6C9A-480D-BFD6-F5E81A09A491}"/>
              </a:ext>
            </a:extLst>
          </p:cNvPr>
          <p:cNvSpPr>
            <a:spLocks noGrp="1"/>
          </p:cNvSpPr>
          <p:nvPr>
            <p:ph type="sldNum" sz="quarter" idx="12"/>
          </p:nvPr>
        </p:nvSpPr>
        <p:spPr/>
        <p:txBody>
          <a:bodyPr/>
          <a:lstStyle>
            <a:lvl1pPr>
              <a:defRPr/>
            </a:lvl1pPr>
          </a:lstStyle>
          <a:p>
            <a:fld id="{EBCD2245-6488-4E91-8F99-DFF8E0A946E0}" type="slidenum">
              <a:rPr lang="en-US" altLang="en-US"/>
              <a:pPr/>
              <a:t>‹#›</a:t>
            </a:fld>
            <a:endParaRPr lang="en-US" altLang="en-US"/>
          </a:p>
        </p:txBody>
      </p:sp>
    </p:spTree>
    <p:extLst>
      <p:ext uri="{BB962C8B-B14F-4D97-AF65-F5344CB8AC3E}">
        <p14:creationId xmlns:p14="http://schemas.microsoft.com/office/powerpoint/2010/main" val="383762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DC00614-F31A-4932-A94D-192AC7E94F1E}"/>
              </a:ext>
            </a:extLst>
          </p:cNvPr>
          <p:cNvSpPr>
            <a:spLocks noGrp="1"/>
          </p:cNvSpPr>
          <p:nvPr>
            <p:ph type="dt" sz="half" idx="10"/>
          </p:nvPr>
        </p:nvSpPr>
        <p:spPr/>
        <p:txBody>
          <a:bodyPr/>
          <a:lstStyle>
            <a:lvl1pPr>
              <a:defRPr/>
            </a:lvl1pPr>
          </a:lstStyle>
          <a:p>
            <a:pPr>
              <a:defRPr/>
            </a:pPr>
            <a:fld id="{B80D71B9-BAD6-459D-BCD5-85B58E9FEAEC}" type="datetimeFigureOut">
              <a:rPr lang="en-US" smtClean="0"/>
              <a:pPr>
                <a:defRPr/>
              </a:pPr>
              <a:t>2/5/2024</a:t>
            </a:fld>
            <a:endParaRPr lang="en-US"/>
          </a:p>
        </p:txBody>
      </p:sp>
      <p:sp>
        <p:nvSpPr>
          <p:cNvPr id="6" name="Footer Placeholder 4">
            <a:extLst>
              <a:ext uri="{FF2B5EF4-FFF2-40B4-BE49-F238E27FC236}">
                <a16:creationId xmlns:a16="http://schemas.microsoft.com/office/drawing/2014/main" id="{CB8D01DF-40E3-4E2D-8CF3-011B5D1548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85BA6F-7485-4388-90F6-E64D133C3982}"/>
              </a:ext>
            </a:extLst>
          </p:cNvPr>
          <p:cNvSpPr>
            <a:spLocks noGrp="1"/>
          </p:cNvSpPr>
          <p:nvPr>
            <p:ph type="sldNum" sz="quarter" idx="12"/>
          </p:nvPr>
        </p:nvSpPr>
        <p:spPr/>
        <p:txBody>
          <a:bodyPr/>
          <a:lstStyle>
            <a:lvl1pPr>
              <a:defRPr/>
            </a:lvl1pPr>
          </a:lstStyle>
          <a:p>
            <a:fld id="{97FC1B27-3A76-44C7-A7C9-85D39C3F7D1B}" type="slidenum">
              <a:rPr lang="en-US" altLang="en-US"/>
              <a:pPr/>
              <a:t>‹#›</a:t>
            </a:fld>
            <a:endParaRPr lang="en-US" altLang="en-US"/>
          </a:p>
        </p:txBody>
      </p:sp>
    </p:spTree>
    <p:extLst>
      <p:ext uri="{BB962C8B-B14F-4D97-AF65-F5344CB8AC3E}">
        <p14:creationId xmlns:p14="http://schemas.microsoft.com/office/powerpoint/2010/main" val="225284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4B61C58-2E07-47FA-A56A-842AF55531D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180CF53-F07A-48C1-BEFC-42E5C8D6465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A613F13-2FA3-4EB4-8630-2A74ABFE1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60FD2FB-1243-439C-B5A3-9B8C59C1B025}" type="datetimeFigureOut">
              <a:rPr lang="en-US" smtClean="0"/>
              <a:pPr>
                <a:defRPr/>
              </a:pPr>
              <a:t>2/5/2024</a:t>
            </a:fld>
            <a:endParaRPr lang="en-US"/>
          </a:p>
        </p:txBody>
      </p:sp>
      <p:sp>
        <p:nvSpPr>
          <p:cNvPr id="5" name="Footer Placeholder 4">
            <a:extLst>
              <a:ext uri="{FF2B5EF4-FFF2-40B4-BE49-F238E27FC236}">
                <a16:creationId xmlns:a16="http://schemas.microsoft.com/office/drawing/2014/main" id="{A3B8AF11-AF20-4490-9FD1-BBC0862EE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1267737-C60B-4682-96A2-089608A1A74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A962F7E-4A9F-4CC0-8756-6AB61CF4DF8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upress.umn.edu/book-division/collections/forthcoming-from-ump#b_start=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pyright.gov/fair-use/more-info.html" TargetMode="External"/><Relationship Id="rId2" Type="http://schemas.openxmlformats.org/officeDocument/2006/relationships/hyperlink" Target="http://www.copyright.gov/title17/92chap1.html#107" TargetMode="Externa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2" Type="http://schemas.openxmlformats.org/officeDocument/2006/relationships/hyperlink" Target="https://www.copyright.gov/fair-use/more-info.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witter.com/json_dirs/status/1486120144141123584"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oaj.org/toc/2168-6408?source=%7B%22query%22%3A%7B%22filtered%22%3A%7B%22filter%22%3A%7B%22bool%22%3A%7B%22must%22%3A%5B%7B%22terms%22%3A%7B%22index.issn.exact%22%3A%5B%222168-6408%22%5D%7D%7D%5D%7D%7D%2C%22query%22%3A%7B%22match_all%22%3A%7B%7D%7D%7D%7D%2C%22size%22%3A100%2C%22sort%22%3A%5B%7B%22created_date%22%3A%7B%22order%22%3A%22desc%22%7D%7D%5D%2C%22_source%22%3A%7B%7D%7D"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und.libwizard.com/f/ot403reuseactivity"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t.co/1JuAySYP73"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ndusbpos-my.sharepoint.com/:w:/g/personal/devon_olson_2_ndus_edu/ETProAxg4-ZHn7lLeCDselIBRBMP5rr6raXqDlJjUMy6fA?e=UCgW4t" TargetMode="External"/><Relationship Id="rId2" Type="http://schemas.openxmlformats.org/officeDocument/2006/relationships/hyperlink" Target="https://doi.org/10.1371/journal.pone.0127502" TargetMode="External"/><Relationship Id="rId1" Type="http://schemas.openxmlformats.org/officeDocument/2006/relationships/slideLayout" Target="../slideLayouts/slideLayout7.xml"/><Relationship Id="rId5" Type="http://schemas.openxmlformats.org/officeDocument/2006/relationships/hyperlink" Target="https://tinyurl.com/2p8canm3" TargetMode="External"/><Relationship Id="rId4" Type="http://schemas.openxmlformats.org/officeDocument/2006/relationships/hyperlink" Target="https://ndusbpos-my.sharepoint.com/:w:/g/personal/devon_olson_2_ndus_edu/ESQEaRy-XLdNnnhzTcjkjRYBDf7Y-LaItsdwTX8sNgECAQ?e=VXP8r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t.co/mClVsfeMrb"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google.com/url?sa=t&amp;rct=j&amp;q=&amp;esrc=s&amp;source=web&amp;cd=&amp;ved=2ahUKEwjS1eyZnYz1AhVskokEHd5rAZ0QFnoECAYQAQ&amp;url=https%3A%2F%2Fwww.ama-assn.org%2Fsystem%2Ffiles%2F2021-05%2Fama-equity-strategic-plan.pdf&amp;usg=AOvVaw33A3JRL107_CxtQXQf9Y1I" TargetMode="Externa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hyperlink" Target="https://www.google.com/url?sa=t&amp;rct=j&amp;q=&amp;esrc=s&amp;source=web&amp;cd=&amp;cad=rja&amp;uact=8&amp;ved=2ahUKEwjz5pm1nYz1AhWhj4kEHWZnDZ8QFnoECAoQAQ&amp;url=https%3A%2F%2Fwww.aota.org%2F-%2Fmedia%2FCorporate%2FFiles%2FAboutOT%2FDEI%2FGuide-Racial-Discrimination.pdf&amp;usg=AOvVaw0IdQNqx0XNcB5T16ohaMaJ"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video" Target="https://www.youtube.com/embed/GJdR96MosXo?feature=oembed" TargetMode="External"/><Relationship Id="rId4" Type="http://schemas.openxmlformats.org/officeDocument/2006/relationships/hyperlink" Target="https://www.youtube.com/watch?v=GJdR96MosXo"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45.png"/><Relationship Id="rId7" Type="http://schemas.openxmlformats.org/officeDocument/2006/relationships/image" Target="../media/image56.jp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hyperlink" Target="https://www.insidehighered.com/news/2019/03/01/university-california-cancels-deal-elsevier-after-months-negotiations" TargetMode="External"/><Relationship Id="rId13" Type="http://schemas.openxmlformats.org/officeDocument/2006/relationships/hyperlink" Target="https://www.copyright.gov/fair-use/more-info.html" TargetMode="External"/><Relationship Id="rId3" Type="http://schemas.openxmlformats.org/officeDocument/2006/relationships/hyperlink" Target="http://www.rogerclarke.com/II/IWtbF.html" TargetMode="External"/><Relationship Id="rId7" Type="http://schemas.openxmlformats.org/officeDocument/2006/relationships/hyperlink" Target="https://doi.org/10.1371/journal.pone.0127502" TargetMode="External"/><Relationship Id="rId12" Type="http://schemas.openxmlformats.org/officeDocument/2006/relationships/hyperlink" Target="http://www.studentpirgs.org/reports/sp/fixing-broken-textbook-market" TargetMode="External"/><Relationship Id="rId2" Type="http://schemas.openxmlformats.org/officeDocument/2006/relationships/hyperlink" Target="https://doi.org/10.1186/s41073-021-00118-2" TargetMode="External"/><Relationship Id="rId1" Type="http://schemas.openxmlformats.org/officeDocument/2006/relationships/slideLayout" Target="../slideLayouts/slideLayout7.xml"/><Relationship Id="rId6" Type="http://schemas.openxmlformats.org/officeDocument/2006/relationships/hyperlink" Target="http://www.educause.edu/EDUCAUSE+Quarterly/EDUCAUSEQuarterlyMagazineVolum/OpenEducationalResourcesServet/157357" TargetMode="External"/><Relationship Id="rId11" Type="http://schemas.openxmlformats.org/officeDocument/2006/relationships/hyperlink" Target="https://grants.nih.gov/grants/guide/notice-files/NOT-OD-21-013.html" TargetMode="External"/><Relationship Id="rId5" Type="http://schemas.openxmlformats.org/officeDocument/2006/relationships/hyperlink" Target="https://www.nytimes.com/2010/11/01/world/europe/01iht-educLede01.html?pagewanted=all" TargetMode="External"/><Relationship Id="rId15" Type="http://schemas.openxmlformats.org/officeDocument/2006/relationships/hyperlink" Target="https://emergencemagazine.org/essay/the-serviceberry/" TargetMode="External"/><Relationship Id="rId10" Type="http://schemas.openxmlformats.org/officeDocument/2006/relationships/hyperlink" Target="https://www.copyright.gov/dmca/" TargetMode="External"/><Relationship Id="rId4" Type="http://schemas.openxmlformats.org/officeDocument/2006/relationships/hyperlink" Target="https://doi.org/10.5281/zenodo.546100" TargetMode="External"/><Relationship Id="rId9" Type="http://schemas.openxmlformats.org/officeDocument/2006/relationships/hyperlink" Target="https://sparcopen.org/who-we-are/" TargetMode="External"/><Relationship Id="rId14" Type="http://schemas.openxmlformats.org/officeDocument/2006/relationships/hyperlink" Target="https://doi.org/10.1038/nature.2017.2279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050AE71F-D33E-4135-9F56-E6010EBE8C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7538" y="5773738"/>
            <a:ext cx="5126037"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a:extLst>
              <a:ext uri="{FF2B5EF4-FFF2-40B4-BE49-F238E27FC236}">
                <a16:creationId xmlns:a16="http://schemas.microsoft.com/office/drawing/2014/main" id="{BFFEAA58-1A95-4B80-BEDF-46BE057A51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0"/>
            <a:ext cx="53689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a:extLst>
              <a:ext uri="{FF2B5EF4-FFF2-40B4-BE49-F238E27FC236}">
                <a16:creationId xmlns:a16="http://schemas.microsoft.com/office/drawing/2014/main" id="{24EC5035-8ADA-406F-93F9-209C5648B1B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5488" y="6000750"/>
            <a:ext cx="2581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7">
            <a:extLst>
              <a:ext uri="{FF2B5EF4-FFF2-40B4-BE49-F238E27FC236}">
                <a16:creationId xmlns:a16="http://schemas.microsoft.com/office/drawing/2014/main" id="{7D7C704E-89F2-4353-80A7-F0F4FD0041D6}"/>
              </a:ext>
            </a:extLst>
          </p:cNvPr>
          <p:cNvSpPr txBox="1">
            <a:spLocks noChangeArrowheads="1"/>
          </p:cNvSpPr>
          <p:nvPr/>
        </p:nvSpPr>
        <p:spPr bwMode="auto">
          <a:xfrm>
            <a:off x="3969764" y="2396590"/>
            <a:ext cx="7366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5000" b="1" dirty="0">
                <a:solidFill>
                  <a:srgbClr val="009A44"/>
                </a:solidFill>
                <a:latin typeface="+mj-lt"/>
                <a:cs typeface="Arial" panose="020B0604020202020204" pitchFamily="34" charset="0"/>
              </a:rPr>
              <a:t>OTD 503</a:t>
            </a:r>
          </a:p>
          <a:p>
            <a:pPr algn="r" eaLnBrk="1" hangingPunct="1">
              <a:lnSpc>
                <a:spcPct val="100000"/>
              </a:lnSpc>
              <a:spcBef>
                <a:spcPct val="0"/>
              </a:spcBef>
              <a:buFontTx/>
              <a:buNone/>
            </a:pPr>
            <a:r>
              <a:rPr lang="en-US" altLang="en-US" sz="5000" b="1" dirty="0">
                <a:solidFill>
                  <a:srgbClr val="009A44"/>
                </a:solidFill>
                <a:latin typeface="+mj-lt"/>
                <a:cs typeface="Arial" panose="020B0604020202020204" pitchFamily="34" charset="0"/>
              </a:rPr>
              <a:t>Librarian </a:t>
            </a:r>
            <a:r>
              <a:rPr lang="en-US" altLang="en-US" sz="5000" b="1">
                <a:solidFill>
                  <a:srgbClr val="009A44"/>
                </a:solidFill>
                <a:latin typeface="+mj-lt"/>
                <a:cs typeface="Arial" panose="020B0604020202020204" pitchFamily="34" charset="0"/>
              </a:rPr>
              <a:t>session 1:</a:t>
            </a:r>
            <a:endParaRPr lang="en-US" altLang="en-US" sz="5000" b="1" dirty="0">
              <a:solidFill>
                <a:srgbClr val="009A44"/>
              </a:solidFill>
              <a:latin typeface="+mj-lt"/>
              <a:cs typeface="Arial" panose="020B0604020202020204" pitchFamily="34" charset="0"/>
            </a:endParaRPr>
          </a:p>
          <a:p>
            <a:pPr algn="r" eaLnBrk="1" hangingPunct="1">
              <a:lnSpc>
                <a:spcPct val="100000"/>
              </a:lnSpc>
              <a:spcBef>
                <a:spcPct val="0"/>
              </a:spcBef>
              <a:buFontTx/>
              <a:buNone/>
            </a:pPr>
            <a:r>
              <a:rPr lang="en-US" altLang="en-US" sz="5000" dirty="0">
                <a:solidFill>
                  <a:srgbClr val="009A44"/>
                </a:solidFill>
                <a:latin typeface="+mj-lt"/>
                <a:cs typeface="Arial" panose="020B0604020202020204" pitchFamily="34" charset="0"/>
              </a:rPr>
              <a:t>the knowledge economy</a:t>
            </a:r>
          </a:p>
        </p:txBody>
      </p:sp>
      <p:sp>
        <p:nvSpPr>
          <p:cNvPr id="2" name="TextBox 1">
            <a:extLst>
              <a:ext uri="{FF2B5EF4-FFF2-40B4-BE49-F238E27FC236}">
                <a16:creationId xmlns:a16="http://schemas.microsoft.com/office/drawing/2014/main" id="{A17F1ECA-1BC9-4557-8D23-23DC705E1DE9}"/>
              </a:ext>
            </a:extLst>
          </p:cNvPr>
          <p:cNvSpPr txBox="1"/>
          <p:nvPr/>
        </p:nvSpPr>
        <p:spPr>
          <a:xfrm>
            <a:off x="1762125" y="6007100"/>
            <a:ext cx="3373438" cy="369888"/>
          </a:xfrm>
          <a:prstGeom prst="rect">
            <a:avLst/>
          </a:prstGeom>
          <a:noFill/>
        </p:spPr>
        <p:txBody>
          <a:bodyPr>
            <a:spAutoFit/>
          </a:bodyPr>
          <a:lstStyle/>
          <a:p>
            <a:pPr>
              <a:defRPr/>
            </a:pPr>
            <a:r>
              <a:rPr lang="en-US" spc="300" dirty="0">
                <a:latin typeface="Arial" panose="020B0604020202020204" pitchFamily="34" charset="0"/>
                <a:cs typeface="Arial" panose="020B0604020202020204" pitchFamily="34" charset="0"/>
              </a:rPr>
              <a:t>Library Resources</a:t>
            </a:r>
          </a:p>
        </p:txBody>
      </p:sp>
      <p:sp>
        <p:nvSpPr>
          <p:cNvPr id="4" name="TextBox 3">
            <a:extLst>
              <a:ext uri="{FF2B5EF4-FFF2-40B4-BE49-F238E27FC236}">
                <a16:creationId xmlns:a16="http://schemas.microsoft.com/office/drawing/2014/main" id="{9FC75FDA-86BB-4E63-9E12-371155B49671}"/>
              </a:ext>
            </a:extLst>
          </p:cNvPr>
          <p:cNvSpPr txBox="1"/>
          <p:nvPr/>
        </p:nvSpPr>
        <p:spPr>
          <a:xfrm>
            <a:off x="2466942" y="5490593"/>
            <a:ext cx="4649821" cy="923330"/>
          </a:xfrm>
          <a:prstGeom prst="rect">
            <a:avLst/>
          </a:prstGeom>
          <a:noFill/>
        </p:spPr>
        <p:txBody>
          <a:bodyPr wrap="square" rtlCol="0">
            <a:spAutoFit/>
          </a:bodyPr>
          <a:lstStyle/>
          <a:p>
            <a:pPr algn="r"/>
            <a:r>
              <a:rPr lang="en-US" dirty="0"/>
              <a:t>CC-BY 4.0 License 2024 Devon Olson, MLIS, AHIP</a:t>
            </a:r>
          </a:p>
          <a:p>
            <a:pPr algn="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a:extLst>
              <a:ext uri="{FF2B5EF4-FFF2-40B4-BE49-F238E27FC236}">
                <a16:creationId xmlns:a16="http://schemas.microsoft.com/office/drawing/2014/main" id="{23897B4D-366A-4F45-9254-4856D7D1A14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9728"/>
            <a:ext cx="12192000" cy="6858000"/>
          </a:xfrm>
        </p:spPr>
      </p:pic>
      <p:sp>
        <p:nvSpPr>
          <p:cNvPr id="27651" name="Title 1">
            <a:extLst>
              <a:ext uri="{FF2B5EF4-FFF2-40B4-BE49-F238E27FC236}">
                <a16:creationId xmlns:a16="http://schemas.microsoft.com/office/drawing/2014/main" id="{16110DEB-9255-4423-924E-CC9EC3E8BA61}"/>
              </a:ext>
            </a:extLst>
          </p:cNvPr>
          <p:cNvSpPr>
            <a:spLocks noGrp="1"/>
          </p:cNvSpPr>
          <p:nvPr>
            <p:ph type="title"/>
          </p:nvPr>
        </p:nvSpPr>
        <p:spPr>
          <a:xfrm>
            <a:off x="6815138" y="244475"/>
            <a:ext cx="3788011" cy="5807075"/>
          </a:xfrm>
        </p:spPr>
        <p:txBody>
          <a:bodyPr/>
          <a:lstStyle/>
          <a:p>
            <a:pPr eaLnBrk="1" hangingPunct="1"/>
            <a:r>
              <a:rPr lang="en-US" altLang="en-US" sz="3200" b="0" dirty="0">
                <a:solidFill>
                  <a:srgbClr val="009A44"/>
                </a:solidFill>
              </a:rPr>
              <a:t>March 6 1665</a:t>
            </a:r>
            <a:r>
              <a:rPr lang="en-US" altLang="en-US" sz="3200" b="0" dirty="0">
                <a:solidFill>
                  <a:schemeClr val="tx1"/>
                </a:solidFill>
              </a:rPr>
              <a:t>, Henry Oldenburg stapled together the “philosophical” treatises the Society had received and thus the first ever scholarly journal was created.*</a:t>
            </a:r>
          </a:p>
        </p:txBody>
      </p:sp>
      <p:sp>
        <p:nvSpPr>
          <p:cNvPr id="5" name="TextBox 4">
            <a:extLst>
              <a:ext uri="{FF2B5EF4-FFF2-40B4-BE49-F238E27FC236}">
                <a16:creationId xmlns:a16="http://schemas.microsoft.com/office/drawing/2014/main" id="{F778863E-35AE-4514-9EC1-0FD52702F835}"/>
              </a:ext>
            </a:extLst>
          </p:cNvPr>
          <p:cNvSpPr txBox="1"/>
          <p:nvPr/>
        </p:nvSpPr>
        <p:spPr>
          <a:xfrm>
            <a:off x="174625" y="4002088"/>
            <a:ext cx="2981325" cy="215900"/>
          </a:xfrm>
          <a:prstGeom prst="rect">
            <a:avLst/>
          </a:prstGeom>
          <a:noFill/>
        </p:spPr>
        <p:txBody>
          <a:bodyPr>
            <a:spAutoFit/>
          </a:bodyPr>
          <a:lstStyle/>
          <a:p>
            <a:pPr>
              <a:defRPr/>
            </a:pPr>
            <a:r>
              <a:rPr lang="en-US" sz="800" dirty="0">
                <a:solidFill>
                  <a:schemeClr val="bg2">
                    <a:lumMod val="50000"/>
                  </a:schemeClr>
                </a:solidFill>
              </a:rPr>
              <a:t>https://pictures.royalsociety.org/image-rs-9673</a:t>
            </a:r>
          </a:p>
        </p:txBody>
      </p:sp>
      <p:pic>
        <p:nvPicPr>
          <p:cNvPr id="27653" name="Picture 1" descr="painted portrait of Henry Oldenburg, a pale man with a thin moustache, shoulder length hair, and a black shirt with a square white bib and white cuffs, who is sitting a quarter-turn away from the viewer with his hand on his chest in a kind of &quot;Oh my, how indecorous&quot; kind of gesture, and a mild grimace on his face.">
            <a:extLst>
              <a:ext uri="{FF2B5EF4-FFF2-40B4-BE49-F238E27FC236}">
                <a16:creationId xmlns:a16="http://schemas.microsoft.com/office/drawing/2014/main" id="{1FAC00DE-4511-4E68-9BF8-84DB0BC3A8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54000"/>
            <a:ext cx="2794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image of the title page of the English Royal Society's &quot;Philosophical Transactions&quot; from May 30th 1667, subtitled, in large font all across the page: &quot;Accompt of the present undertakings, studies, and labours of the ingenious in many considerable parts of the world&quot;">
            <a:extLst>
              <a:ext uri="{FF2B5EF4-FFF2-40B4-BE49-F238E27FC236}">
                <a16:creationId xmlns:a16="http://schemas.microsoft.com/office/drawing/2014/main" id="{6F800C73-50CF-408A-9201-5AB803899C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2650" y="1716088"/>
            <a:ext cx="296545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A46B7AF-75D9-4773-AD33-E1AE583884DF}"/>
              </a:ext>
            </a:extLst>
          </p:cNvPr>
          <p:cNvSpPr txBox="1"/>
          <p:nvPr/>
        </p:nvSpPr>
        <p:spPr>
          <a:xfrm>
            <a:off x="3406775" y="5881688"/>
            <a:ext cx="2981325" cy="338137"/>
          </a:xfrm>
          <a:prstGeom prst="rect">
            <a:avLst/>
          </a:prstGeom>
          <a:noFill/>
        </p:spPr>
        <p:txBody>
          <a:bodyPr>
            <a:spAutoFit/>
          </a:bodyPr>
          <a:lstStyle/>
          <a:p>
            <a:pPr>
              <a:defRPr/>
            </a:pPr>
            <a:r>
              <a:rPr lang="en-US" sz="800" dirty="0">
                <a:solidFill>
                  <a:schemeClr val="bg2">
                    <a:lumMod val="50000"/>
                  </a:schemeClr>
                </a:solidFill>
              </a:rPr>
              <a:t>https://upload.wikimedia.org/wikipedia/commons/4/42/Philosophical_Transactions_Volume_1_frontispiece.jpg</a:t>
            </a:r>
          </a:p>
        </p:txBody>
      </p:sp>
      <p:sp>
        <p:nvSpPr>
          <p:cNvPr id="27656" name="TextBox 10">
            <a:extLst>
              <a:ext uri="{FF2B5EF4-FFF2-40B4-BE49-F238E27FC236}">
                <a16:creationId xmlns:a16="http://schemas.microsoft.com/office/drawing/2014/main" id="{4AD52EA5-00BC-45CA-839A-1D22C1912A7D}"/>
              </a:ext>
            </a:extLst>
          </p:cNvPr>
          <p:cNvSpPr txBox="1">
            <a:spLocks noChangeArrowheads="1"/>
          </p:cNvSpPr>
          <p:nvPr/>
        </p:nvSpPr>
        <p:spPr bwMode="auto">
          <a:xfrm>
            <a:off x="5673725" y="6211888"/>
            <a:ext cx="640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009A44"/>
                </a:solidFill>
              </a:rPr>
              <a:t>*this is a highly Eurocentric and unprovable claim</a:t>
            </a:r>
          </a:p>
        </p:txBody>
      </p:sp>
      <p:sp>
        <p:nvSpPr>
          <p:cNvPr id="3" name="TextBox 2">
            <a:extLst>
              <a:ext uri="{FF2B5EF4-FFF2-40B4-BE49-F238E27FC236}">
                <a16:creationId xmlns:a16="http://schemas.microsoft.com/office/drawing/2014/main" id="{F4F55BCB-8CFC-93D9-A47F-3CCF21E491C5}"/>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88C4-7B4F-4EA2-B442-48E5459CD117}"/>
              </a:ext>
            </a:extLst>
          </p:cNvPr>
          <p:cNvSpPr txBox="1">
            <a:spLocks/>
          </p:cNvSpPr>
          <p:nvPr/>
        </p:nvSpPr>
        <p:spPr>
          <a:xfrm>
            <a:off x="449943" y="774700"/>
            <a:ext cx="4027789" cy="564673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2400" dirty="0">
                <a:latin typeface="+mn-lt"/>
              </a:rPr>
              <a:t>early scholars were</a:t>
            </a:r>
          </a:p>
          <a:p>
            <a:pPr eaLnBrk="1" hangingPunct="1"/>
            <a:endParaRPr lang="en-US" altLang="en-US" sz="2400" dirty="0">
              <a:latin typeface="+mn-lt"/>
            </a:endParaRPr>
          </a:p>
          <a:p>
            <a:pPr marL="571500" indent="-571500" eaLnBrk="1" hangingPunct="1">
              <a:lnSpc>
                <a:spcPct val="100000"/>
              </a:lnSpc>
              <a:buFont typeface="Arial" panose="020B0604020202020204" pitchFamily="34" charset="0"/>
              <a:buChar char="•"/>
            </a:pPr>
            <a:r>
              <a:rPr lang="en-US" altLang="en-US" sz="2400" dirty="0">
                <a:latin typeface="+mn-lt"/>
              </a:rPr>
              <a:t>men</a:t>
            </a:r>
          </a:p>
          <a:p>
            <a:pPr marL="571500" indent="-571500" eaLnBrk="1" hangingPunct="1">
              <a:lnSpc>
                <a:spcPct val="100000"/>
              </a:lnSpc>
              <a:buFont typeface="Arial" panose="020B0604020202020204" pitchFamily="34" charset="0"/>
              <a:buChar char="•"/>
            </a:pPr>
            <a:endParaRPr lang="en-US" altLang="en-US" sz="2400" dirty="0">
              <a:latin typeface="+mn-lt"/>
            </a:endParaRPr>
          </a:p>
          <a:p>
            <a:pPr marL="571500" indent="-571500" eaLnBrk="1" hangingPunct="1">
              <a:lnSpc>
                <a:spcPct val="100000"/>
              </a:lnSpc>
              <a:buFont typeface="Arial" panose="020B0604020202020204" pitchFamily="34" charset="0"/>
              <a:buChar char="•"/>
            </a:pPr>
            <a:r>
              <a:rPr lang="en-US" altLang="en-US" sz="2400" dirty="0">
                <a:latin typeface="+mn-lt"/>
              </a:rPr>
              <a:t>independently wealthy or privately sponsored</a:t>
            </a:r>
          </a:p>
          <a:p>
            <a:pPr marL="571500" indent="-571500" eaLnBrk="1" hangingPunct="1">
              <a:lnSpc>
                <a:spcPct val="100000"/>
              </a:lnSpc>
              <a:buFont typeface="Arial" panose="020B0604020202020204" pitchFamily="34" charset="0"/>
              <a:buChar char="•"/>
            </a:pPr>
            <a:endParaRPr lang="en-US" altLang="en-US" sz="2400" dirty="0">
              <a:latin typeface="+mn-lt"/>
            </a:endParaRPr>
          </a:p>
          <a:p>
            <a:pPr marL="571500" indent="-571500" eaLnBrk="1" hangingPunct="1">
              <a:lnSpc>
                <a:spcPct val="100000"/>
              </a:lnSpc>
              <a:buFont typeface="Arial" panose="020B0604020202020204" pitchFamily="34" charset="0"/>
              <a:buChar char="•"/>
            </a:pPr>
            <a:r>
              <a:rPr lang="en-US" altLang="en-US" sz="2400" dirty="0">
                <a:latin typeface="+mn-lt"/>
              </a:rPr>
              <a:t>part of “societies” of learning</a:t>
            </a:r>
          </a:p>
          <a:p>
            <a:pPr lvl="2" eaLnBrk="1" hangingPunct="1">
              <a:lnSpc>
                <a:spcPct val="100000"/>
              </a:lnSpc>
            </a:pPr>
            <a:r>
              <a:rPr lang="en-US" altLang="en-US" sz="2400" dirty="0">
                <a:latin typeface="+mn-lt"/>
              </a:rPr>
              <a:t>&gt;&gt;membership based on social standing</a:t>
            </a:r>
          </a:p>
        </p:txBody>
      </p:sp>
      <p:pic>
        <p:nvPicPr>
          <p:cNvPr id="4" name="Picture 3" descr="a painted group portrait of the English Roal Society members of 1773, all white men with powdered wigs gathered around a table draped in an eastern-style rug. One man in a black coat and whit stockings stands in fron the table, almost turned away from the viewer, holding a piece of paper in one hand, while the dozen or so other men sitting and standing around the other three sides of the table listen with various expressions on their faces, ranging from boredom to slight smiles. In the background is a blurred bookshelf.">
            <a:extLst>
              <a:ext uri="{FF2B5EF4-FFF2-40B4-BE49-F238E27FC236}">
                <a16:creationId xmlns:a16="http://schemas.microsoft.com/office/drawing/2014/main" id="{679806D1-5F68-47C9-8D0F-C0635BE1E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501" y="490079"/>
            <a:ext cx="6978556" cy="5233917"/>
          </a:xfrm>
          <a:prstGeom prst="rect">
            <a:avLst/>
          </a:prstGeom>
        </p:spPr>
      </p:pic>
      <p:sp>
        <p:nvSpPr>
          <p:cNvPr id="5" name="TextBox 4">
            <a:extLst>
              <a:ext uri="{FF2B5EF4-FFF2-40B4-BE49-F238E27FC236}">
                <a16:creationId xmlns:a16="http://schemas.microsoft.com/office/drawing/2014/main" id="{09B39FCF-C8F7-4862-BEDE-E390145DF435}"/>
              </a:ext>
            </a:extLst>
          </p:cNvPr>
          <p:cNvSpPr txBox="1"/>
          <p:nvPr/>
        </p:nvSpPr>
        <p:spPr>
          <a:xfrm>
            <a:off x="5889523" y="5938684"/>
            <a:ext cx="6027174" cy="646331"/>
          </a:xfrm>
          <a:prstGeom prst="rect">
            <a:avLst/>
          </a:prstGeom>
          <a:noFill/>
        </p:spPr>
        <p:txBody>
          <a:bodyPr wrap="square" rtlCol="0">
            <a:spAutoFit/>
          </a:bodyPr>
          <a:lstStyle/>
          <a:p>
            <a:r>
              <a:rPr lang="en-US" dirty="0"/>
              <a:t>Image of Royal Society of Medicine members, founded 1773</a:t>
            </a:r>
          </a:p>
          <a:p>
            <a:r>
              <a:rPr lang="en-US" dirty="0"/>
              <a:t>https://www.rsm.ac.uk/about-us/history-of-the-rsm/</a:t>
            </a:r>
          </a:p>
        </p:txBody>
      </p:sp>
      <p:sp>
        <p:nvSpPr>
          <p:cNvPr id="7" name="TextBox 6">
            <a:extLst>
              <a:ext uri="{FF2B5EF4-FFF2-40B4-BE49-F238E27FC236}">
                <a16:creationId xmlns:a16="http://schemas.microsoft.com/office/drawing/2014/main" id="{E804C21B-DEA3-C4AE-069A-5DF67CFB24AA}"/>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64113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ar: 12 Points 9">
            <a:extLst>
              <a:ext uri="{FF2B5EF4-FFF2-40B4-BE49-F238E27FC236}">
                <a16:creationId xmlns:a16="http://schemas.microsoft.com/office/drawing/2014/main" id="{DD4E800D-768D-411F-A0A1-D687AAE610EF}"/>
              </a:ext>
            </a:extLst>
          </p:cNvPr>
          <p:cNvSpPr/>
          <p:nvPr/>
        </p:nvSpPr>
        <p:spPr>
          <a:xfrm>
            <a:off x="3317137" y="2383271"/>
            <a:ext cx="4325474" cy="3492236"/>
          </a:xfrm>
          <a:prstGeom prst="star1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A6AAD-0492-40F0-973D-7CF4F4A16974}"/>
              </a:ext>
            </a:extLst>
          </p:cNvPr>
          <p:cNvSpPr txBox="1">
            <a:spLocks/>
          </p:cNvSpPr>
          <p:nvPr/>
        </p:nvSpPr>
        <p:spPr>
          <a:xfrm>
            <a:off x="623452" y="823339"/>
            <a:ext cx="5835714" cy="132647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4000" dirty="0">
                <a:solidFill>
                  <a:srgbClr val="009A44"/>
                </a:solidFill>
              </a:rPr>
              <a:t>1700’s:</a:t>
            </a:r>
          </a:p>
          <a:p>
            <a:pPr eaLnBrk="1" hangingPunct="1"/>
            <a:r>
              <a:rPr lang="en-US" altLang="en-US" sz="3200" dirty="0">
                <a:latin typeface="+mn-lt"/>
              </a:rPr>
              <a:t>Advent of print culture in UK</a:t>
            </a:r>
          </a:p>
          <a:p>
            <a:pPr eaLnBrk="1" hangingPunct="1"/>
            <a:endParaRPr lang="en-US" altLang="en-US" sz="4000" dirty="0">
              <a:solidFill>
                <a:srgbClr val="009A44"/>
              </a:solidFill>
            </a:endParaRPr>
          </a:p>
        </p:txBody>
      </p:sp>
      <p:sp>
        <p:nvSpPr>
          <p:cNvPr id="3" name="TextBox 2">
            <a:extLst>
              <a:ext uri="{FF2B5EF4-FFF2-40B4-BE49-F238E27FC236}">
                <a16:creationId xmlns:a16="http://schemas.microsoft.com/office/drawing/2014/main" id="{4AF9C854-1F9F-4417-9B3D-B9EDC82B5E94}"/>
              </a:ext>
            </a:extLst>
          </p:cNvPr>
          <p:cNvSpPr txBox="1"/>
          <p:nvPr/>
        </p:nvSpPr>
        <p:spPr>
          <a:xfrm>
            <a:off x="4214625" y="3051640"/>
            <a:ext cx="2884667" cy="2123658"/>
          </a:xfrm>
          <a:prstGeom prst="rect">
            <a:avLst/>
          </a:prstGeom>
          <a:noFill/>
        </p:spPr>
        <p:txBody>
          <a:bodyPr wrap="square" rtlCol="0">
            <a:spAutoFit/>
          </a:bodyPr>
          <a:lstStyle/>
          <a:p>
            <a:r>
              <a:rPr lang="en-US" altLang="en-US" sz="6600" dirty="0">
                <a:solidFill>
                  <a:srgbClr val="009A44"/>
                </a:solidFill>
                <a:latin typeface="Edwardian Script ITC" panose="030303020407070D0804" pitchFamily="66" charset="0"/>
              </a:rPr>
              <a:t>Scholarly Prestige</a:t>
            </a:r>
            <a:endParaRPr lang="en-US" altLang="en-US" sz="6600" dirty="0">
              <a:solidFill>
                <a:srgbClr val="009A44"/>
              </a:solidFill>
              <a:latin typeface="+mn-lt"/>
            </a:endParaRPr>
          </a:p>
        </p:txBody>
      </p:sp>
      <p:sp>
        <p:nvSpPr>
          <p:cNvPr id="4" name="TextBox 3">
            <a:extLst>
              <a:ext uri="{FF2B5EF4-FFF2-40B4-BE49-F238E27FC236}">
                <a16:creationId xmlns:a16="http://schemas.microsoft.com/office/drawing/2014/main" id="{C03BEBA4-9F0C-4676-BCEA-D7D596E20F5E}"/>
              </a:ext>
            </a:extLst>
          </p:cNvPr>
          <p:cNvSpPr txBox="1"/>
          <p:nvPr/>
        </p:nvSpPr>
        <p:spPr>
          <a:xfrm>
            <a:off x="8664107" y="3304615"/>
            <a:ext cx="3223097" cy="523220"/>
          </a:xfrm>
          <a:prstGeom prst="rect">
            <a:avLst/>
          </a:prstGeom>
          <a:noFill/>
        </p:spPr>
        <p:txBody>
          <a:bodyPr wrap="square" rtlCol="0">
            <a:spAutoFit/>
          </a:bodyPr>
          <a:lstStyle/>
          <a:p>
            <a:r>
              <a:rPr lang="en-US" altLang="en-US" sz="2800" dirty="0">
                <a:solidFill>
                  <a:srgbClr val="009A44"/>
                </a:solidFill>
                <a:latin typeface="+mn-lt"/>
              </a:rPr>
              <a:t>Social standing</a:t>
            </a:r>
          </a:p>
        </p:txBody>
      </p:sp>
      <p:sp>
        <p:nvSpPr>
          <p:cNvPr id="5" name="TextBox 4">
            <a:extLst>
              <a:ext uri="{FF2B5EF4-FFF2-40B4-BE49-F238E27FC236}">
                <a16:creationId xmlns:a16="http://schemas.microsoft.com/office/drawing/2014/main" id="{9D2F2395-451B-492D-B8F9-11E378D2871F}"/>
              </a:ext>
            </a:extLst>
          </p:cNvPr>
          <p:cNvSpPr txBox="1"/>
          <p:nvPr/>
        </p:nvSpPr>
        <p:spPr>
          <a:xfrm>
            <a:off x="8568033" y="4777558"/>
            <a:ext cx="3223097" cy="523220"/>
          </a:xfrm>
          <a:prstGeom prst="rect">
            <a:avLst/>
          </a:prstGeom>
          <a:noFill/>
        </p:spPr>
        <p:txBody>
          <a:bodyPr wrap="square" rtlCol="0">
            <a:spAutoFit/>
          </a:bodyPr>
          <a:lstStyle/>
          <a:p>
            <a:r>
              <a:rPr lang="en-US" altLang="en-US" sz="2800" dirty="0">
                <a:solidFill>
                  <a:srgbClr val="009A44"/>
                </a:solidFill>
                <a:latin typeface="+mn-lt"/>
              </a:rPr>
              <a:t>Lists of publications</a:t>
            </a:r>
          </a:p>
        </p:txBody>
      </p:sp>
      <p:sp>
        <p:nvSpPr>
          <p:cNvPr id="8" name="Arrow: Up 7">
            <a:extLst>
              <a:ext uri="{FF2B5EF4-FFF2-40B4-BE49-F238E27FC236}">
                <a16:creationId xmlns:a16="http://schemas.microsoft.com/office/drawing/2014/main" id="{06607470-EB3C-46B3-8796-703E066D74E0}"/>
              </a:ext>
            </a:extLst>
          </p:cNvPr>
          <p:cNvSpPr/>
          <p:nvPr/>
        </p:nvSpPr>
        <p:spPr>
          <a:xfrm rot="4619387">
            <a:off x="7660489" y="3288110"/>
            <a:ext cx="593387" cy="888007"/>
          </a:xfrm>
          <a:prstGeom prst="upArrow">
            <a:avLst>
              <a:gd name="adj1" fmla="val 36885"/>
              <a:gd name="adj2" fmla="val 50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4E62215B-8E1B-4BDC-9F8E-CD781DA131B6}"/>
              </a:ext>
            </a:extLst>
          </p:cNvPr>
          <p:cNvSpPr/>
          <p:nvPr/>
        </p:nvSpPr>
        <p:spPr>
          <a:xfrm rot="6573308">
            <a:off x="7609766" y="4428580"/>
            <a:ext cx="593387" cy="888007"/>
          </a:xfrm>
          <a:prstGeom prst="upArrow">
            <a:avLst>
              <a:gd name="adj1" fmla="val 36885"/>
              <a:gd name="adj2" fmla="val 50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8F42919-B8D4-4FD2-A47A-B63BA9A112B8}"/>
              </a:ext>
            </a:extLst>
          </p:cNvPr>
          <p:cNvCxnSpPr>
            <a:cxnSpLocks/>
          </p:cNvCxnSpPr>
          <p:nvPr/>
        </p:nvCxnSpPr>
        <p:spPr>
          <a:xfrm>
            <a:off x="8803532" y="3171217"/>
            <a:ext cx="2033081" cy="7976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039D06-E011-416A-A5E1-0B88C8403363}"/>
              </a:ext>
            </a:extLst>
          </p:cNvPr>
          <p:cNvCxnSpPr>
            <a:cxnSpLocks/>
          </p:cNvCxnSpPr>
          <p:nvPr/>
        </p:nvCxnSpPr>
        <p:spPr>
          <a:xfrm flipH="1">
            <a:off x="8929783" y="3171217"/>
            <a:ext cx="1790098" cy="9422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9943A0D-99B8-C907-8390-5BE68C730D40}"/>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284543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4F98-B7DC-47C7-8220-AFCD00E04E36}"/>
              </a:ext>
            </a:extLst>
          </p:cNvPr>
          <p:cNvSpPr txBox="1">
            <a:spLocks/>
          </p:cNvSpPr>
          <p:nvPr/>
        </p:nvSpPr>
        <p:spPr>
          <a:xfrm>
            <a:off x="721705" y="1010564"/>
            <a:ext cx="2690798" cy="62368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4000" dirty="0">
                <a:solidFill>
                  <a:srgbClr val="009A44"/>
                </a:solidFill>
              </a:rPr>
              <a:t>Meanwhile,</a:t>
            </a:r>
          </a:p>
        </p:txBody>
      </p:sp>
      <p:sp>
        <p:nvSpPr>
          <p:cNvPr id="3" name="Title 1">
            <a:extLst>
              <a:ext uri="{FF2B5EF4-FFF2-40B4-BE49-F238E27FC236}">
                <a16:creationId xmlns:a16="http://schemas.microsoft.com/office/drawing/2014/main" id="{14BC5DE2-987A-40B0-A288-6206DBA5F774}"/>
              </a:ext>
            </a:extLst>
          </p:cNvPr>
          <p:cNvSpPr txBox="1">
            <a:spLocks/>
          </p:cNvSpPr>
          <p:nvPr/>
        </p:nvSpPr>
        <p:spPr>
          <a:xfrm>
            <a:off x="721705" y="1886052"/>
            <a:ext cx="8077200" cy="1328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4000" dirty="0">
                <a:solidFill>
                  <a:srgbClr val="009A44"/>
                </a:solidFill>
              </a:rPr>
              <a:t>1787: Copyright established within US Constitution</a:t>
            </a:r>
          </a:p>
        </p:txBody>
      </p:sp>
      <p:sp>
        <p:nvSpPr>
          <p:cNvPr id="4" name="TextBox 3">
            <a:extLst>
              <a:ext uri="{FF2B5EF4-FFF2-40B4-BE49-F238E27FC236}">
                <a16:creationId xmlns:a16="http://schemas.microsoft.com/office/drawing/2014/main" id="{21EF39CF-2350-4AE5-A829-5EFCA1B9118A}"/>
              </a:ext>
            </a:extLst>
          </p:cNvPr>
          <p:cNvSpPr txBox="1"/>
          <p:nvPr/>
        </p:nvSpPr>
        <p:spPr>
          <a:xfrm>
            <a:off x="2178995" y="3214789"/>
            <a:ext cx="9474740" cy="1569660"/>
          </a:xfrm>
          <a:prstGeom prst="rect">
            <a:avLst/>
          </a:prstGeom>
          <a:noFill/>
        </p:spPr>
        <p:txBody>
          <a:bodyPr wrap="square" rtlCol="0">
            <a:spAutoFit/>
          </a:bodyPr>
          <a:lstStyle/>
          <a:p>
            <a:r>
              <a:rPr lang="en-US" sz="2400" dirty="0"/>
              <a:t>Article I, Section 8, Clause 8, “the Congress shall have power . . . to promote the progress of science and useful arts, by securing for limited times to authors and inventors the exclusive right to their respective writings and discoveries.”</a:t>
            </a:r>
          </a:p>
        </p:txBody>
      </p:sp>
      <p:sp>
        <p:nvSpPr>
          <p:cNvPr id="7" name="TextBox 6">
            <a:extLst>
              <a:ext uri="{FF2B5EF4-FFF2-40B4-BE49-F238E27FC236}">
                <a16:creationId xmlns:a16="http://schemas.microsoft.com/office/drawing/2014/main" id="{C8CA73F6-14E7-D7C7-8FFE-C7363F65CD8E}"/>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234704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4BC5DE2-987A-40B0-A288-6206DBA5F774}"/>
              </a:ext>
            </a:extLst>
          </p:cNvPr>
          <p:cNvSpPr txBox="1">
            <a:spLocks/>
          </p:cNvSpPr>
          <p:nvPr/>
        </p:nvSpPr>
        <p:spPr>
          <a:xfrm>
            <a:off x="721704" y="1886052"/>
            <a:ext cx="10598965" cy="1328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4000" dirty="0">
                <a:solidFill>
                  <a:srgbClr val="009A44"/>
                </a:solidFill>
              </a:rPr>
              <a:t>Late 1800’s: US asserts its scholarly independence</a:t>
            </a:r>
          </a:p>
        </p:txBody>
      </p:sp>
      <p:sp>
        <p:nvSpPr>
          <p:cNvPr id="4" name="TextBox 3">
            <a:extLst>
              <a:ext uri="{FF2B5EF4-FFF2-40B4-BE49-F238E27FC236}">
                <a16:creationId xmlns:a16="http://schemas.microsoft.com/office/drawing/2014/main" id="{21EF39CF-2350-4AE5-A829-5EFCA1B9118A}"/>
              </a:ext>
            </a:extLst>
          </p:cNvPr>
          <p:cNvSpPr txBox="1"/>
          <p:nvPr/>
        </p:nvSpPr>
        <p:spPr>
          <a:xfrm>
            <a:off x="2109421" y="2858382"/>
            <a:ext cx="8366422"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University presses allow scholarly publishing to develop in US without private publishers’ industry</a:t>
            </a:r>
          </a:p>
          <a:p>
            <a:pPr marL="342900" indent="-342900">
              <a:buFont typeface="Arial" panose="020B0604020202020204" pitchFamily="34" charset="0"/>
              <a:buChar char="•"/>
            </a:pPr>
            <a:r>
              <a:rPr lang="en-US" sz="2400" dirty="0"/>
              <a:t>Early presses at Johns Hopkins, Chicago, and Cornell showed the young US’ commitment to graduate education</a:t>
            </a:r>
          </a:p>
        </p:txBody>
      </p:sp>
      <p:sp>
        <p:nvSpPr>
          <p:cNvPr id="5" name="TextBox 4">
            <a:extLst>
              <a:ext uri="{FF2B5EF4-FFF2-40B4-BE49-F238E27FC236}">
                <a16:creationId xmlns:a16="http://schemas.microsoft.com/office/drawing/2014/main" id="{C089ED98-690E-4C7F-ABE9-9C7C4AEF0388}"/>
              </a:ext>
            </a:extLst>
          </p:cNvPr>
          <p:cNvSpPr txBox="1"/>
          <p:nvPr/>
        </p:nvSpPr>
        <p:spPr>
          <a:xfrm>
            <a:off x="2604052" y="4572000"/>
            <a:ext cx="2773018" cy="369332"/>
          </a:xfrm>
          <a:prstGeom prst="rect">
            <a:avLst/>
          </a:prstGeom>
          <a:noFill/>
        </p:spPr>
        <p:txBody>
          <a:bodyPr wrap="square" rtlCol="0">
            <a:spAutoFit/>
          </a:bodyPr>
          <a:lstStyle/>
          <a:p>
            <a:r>
              <a:rPr lang="en-US" dirty="0" err="1"/>
              <a:t>Altbach</a:t>
            </a:r>
            <a:r>
              <a:rPr lang="en-US" dirty="0"/>
              <a:t> 1978</a:t>
            </a:r>
          </a:p>
        </p:txBody>
      </p:sp>
      <p:sp>
        <p:nvSpPr>
          <p:cNvPr id="7" name="TextBox 6">
            <a:extLst>
              <a:ext uri="{FF2B5EF4-FFF2-40B4-BE49-F238E27FC236}">
                <a16:creationId xmlns:a16="http://schemas.microsoft.com/office/drawing/2014/main" id="{DCADEED7-7484-38CF-552E-A2656A653170}"/>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382379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6AAD-0492-40F0-973D-7CF4F4A16974}"/>
              </a:ext>
            </a:extLst>
          </p:cNvPr>
          <p:cNvSpPr txBox="1">
            <a:spLocks/>
          </p:cNvSpPr>
          <p:nvPr/>
        </p:nvSpPr>
        <p:spPr>
          <a:xfrm>
            <a:off x="691299" y="1022418"/>
            <a:ext cx="5749506" cy="273457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4000" dirty="0">
                <a:solidFill>
                  <a:srgbClr val="009A44"/>
                </a:solidFill>
              </a:rPr>
              <a:t>1960’s – 1970’s:</a:t>
            </a:r>
          </a:p>
          <a:p>
            <a:pPr eaLnBrk="1" hangingPunct="1"/>
            <a:endParaRPr lang="en-US" altLang="en-US" sz="4000" dirty="0">
              <a:solidFill>
                <a:srgbClr val="009A44"/>
              </a:solidFill>
            </a:endParaRPr>
          </a:p>
          <a:p>
            <a:pPr eaLnBrk="1" hangingPunct="1"/>
            <a:r>
              <a:rPr lang="en-US" altLang="en-US" sz="3200" dirty="0">
                <a:latin typeface="+mn-lt"/>
              </a:rPr>
              <a:t>Golden age of university presses created by unprecedented federal funding</a:t>
            </a:r>
          </a:p>
        </p:txBody>
      </p:sp>
      <p:sp>
        <p:nvSpPr>
          <p:cNvPr id="15" name="TextBox 14">
            <a:extLst>
              <a:ext uri="{FF2B5EF4-FFF2-40B4-BE49-F238E27FC236}">
                <a16:creationId xmlns:a16="http://schemas.microsoft.com/office/drawing/2014/main" id="{4D407FD0-5FAB-41FF-A7A0-6DADBC15D94C}"/>
              </a:ext>
            </a:extLst>
          </p:cNvPr>
          <p:cNvSpPr txBox="1"/>
          <p:nvPr/>
        </p:nvSpPr>
        <p:spPr>
          <a:xfrm>
            <a:off x="1173566" y="3571257"/>
            <a:ext cx="2773018" cy="369332"/>
          </a:xfrm>
          <a:prstGeom prst="rect">
            <a:avLst/>
          </a:prstGeom>
          <a:noFill/>
        </p:spPr>
        <p:txBody>
          <a:bodyPr wrap="square" rtlCol="0">
            <a:spAutoFit/>
          </a:bodyPr>
          <a:lstStyle/>
          <a:p>
            <a:r>
              <a:rPr lang="en-US" dirty="0" err="1"/>
              <a:t>Altbach</a:t>
            </a:r>
            <a:r>
              <a:rPr lang="en-US" dirty="0"/>
              <a:t> 1978</a:t>
            </a:r>
          </a:p>
        </p:txBody>
      </p:sp>
      <p:sp>
        <p:nvSpPr>
          <p:cNvPr id="16" name="Title 1">
            <a:extLst>
              <a:ext uri="{FF2B5EF4-FFF2-40B4-BE49-F238E27FC236}">
                <a16:creationId xmlns:a16="http://schemas.microsoft.com/office/drawing/2014/main" id="{9AD162DD-D3AE-4A27-9112-65D612EDEBC4}"/>
              </a:ext>
            </a:extLst>
          </p:cNvPr>
          <p:cNvSpPr txBox="1">
            <a:spLocks/>
          </p:cNvSpPr>
          <p:nvPr/>
        </p:nvSpPr>
        <p:spPr>
          <a:xfrm>
            <a:off x="691298" y="4124187"/>
            <a:ext cx="5749505" cy="273381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4000" dirty="0">
                <a:solidFill>
                  <a:srgbClr val="009A44"/>
                </a:solidFill>
              </a:rPr>
              <a:t>1964:</a:t>
            </a:r>
          </a:p>
          <a:p>
            <a:pPr eaLnBrk="1" hangingPunct="1"/>
            <a:r>
              <a:rPr lang="en-US" altLang="en-US" sz="3200" dirty="0">
                <a:latin typeface="+mn-lt"/>
              </a:rPr>
              <a:t>Journal rankings and Impact Factor (IF) metrics introduced by the Science Citation Index</a:t>
            </a:r>
          </a:p>
        </p:txBody>
      </p:sp>
      <p:sp>
        <p:nvSpPr>
          <p:cNvPr id="17" name="TextBox 16">
            <a:extLst>
              <a:ext uri="{FF2B5EF4-FFF2-40B4-BE49-F238E27FC236}">
                <a16:creationId xmlns:a16="http://schemas.microsoft.com/office/drawing/2014/main" id="{268E722E-9893-4AFF-8C56-CA02387B624F}"/>
              </a:ext>
            </a:extLst>
          </p:cNvPr>
          <p:cNvSpPr txBox="1"/>
          <p:nvPr/>
        </p:nvSpPr>
        <p:spPr>
          <a:xfrm>
            <a:off x="1242392" y="6110117"/>
            <a:ext cx="2773018" cy="369332"/>
          </a:xfrm>
          <a:prstGeom prst="rect">
            <a:avLst/>
          </a:prstGeom>
          <a:noFill/>
        </p:spPr>
        <p:txBody>
          <a:bodyPr wrap="square" rtlCol="0">
            <a:spAutoFit/>
          </a:bodyPr>
          <a:lstStyle/>
          <a:p>
            <a:r>
              <a:rPr lang="en-US" dirty="0"/>
              <a:t>Future 2019</a:t>
            </a:r>
          </a:p>
        </p:txBody>
      </p:sp>
      <p:pic>
        <p:nvPicPr>
          <p:cNvPr id="4" name="Picture 3" descr="screenshot of the Minnesota University Press website &quot;Books&quot; page">
            <a:hlinkClick r:id="rId2"/>
            <a:extLst>
              <a:ext uri="{FF2B5EF4-FFF2-40B4-BE49-F238E27FC236}">
                <a16:creationId xmlns:a16="http://schemas.microsoft.com/office/drawing/2014/main" id="{2542C404-BFEE-46F0-8BE8-13BA13DC3008}"/>
              </a:ext>
            </a:extLst>
          </p:cNvPr>
          <p:cNvPicPr>
            <a:picLocks noChangeAspect="1"/>
          </p:cNvPicPr>
          <p:nvPr/>
        </p:nvPicPr>
        <p:blipFill>
          <a:blip r:embed="rId3"/>
          <a:stretch>
            <a:fillRect/>
          </a:stretch>
        </p:blipFill>
        <p:spPr>
          <a:xfrm>
            <a:off x="6440804" y="137651"/>
            <a:ext cx="5668711" cy="4862052"/>
          </a:xfrm>
          <a:prstGeom prst="rect">
            <a:avLst/>
          </a:prstGeom>
        </p:spPr>
      </p:pic>
      <p:sp>
        <p:nvSpPr>
          <p:cNvPr id="5" name="TextBox 4">
            <a:extLst>
              <a:ext uri="{FF2B5EF4-FFF2-40B4-BE49-F238E27FC236}">
                <a16:creationId xmlns:a16="http://schemas.microsoft.com/office/drawing/2014/main" id="{D06E3309-C0B4-67AC-1564-BEEA17545897}"/>
              </a:ext>
            </a:extLst>
          </p:cNvPr>
          <p:cNvSpPr txBox="1"/>
          <p:nvPr/>
        </p:nvSpPr>
        <p:spPr>
          <a:xfrm>
            <a:off x="6991897"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1556625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6AAD-0492-40F0-973D-7CF4F4A16974}"/>
              </a:ext>
            </a:extLst>
          </p:cNvPr>
          <p:cNvSpPr txBox="1">
            <a:spLocks/>
          </p:cNvSpPr>
          <p:nvPr/>
        </p:nvSpPr>
        <p:spPr>
          <a:xfrm>
            <a:off x="661481" y="774700"/>
            <a:ext cx="9328825" cy="564673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4000" dirty="0">
                <a:solidFill>
                  <a:srgbClr val="009A44"/>
                </a:solidFill>
              </a:rPr>
              <a:t>1970’s:</a:t>
            </a:r>
          </a:p>
          <a:p>
            <a:pPr eaLnBrk="1" hangingPunct="1"/>
            <a:r>
              <a:rPr lang="en-US" altLang="en-US" sz="3200" dirty="0">
                <a:latin typeface="+mn-lt"/>
              </a:rPr>
              <a:t>Wider availability of databases meant shift to counting citations rather than publications</a:t>
            </a:r>
          </a:p>
        </p:txBody>
      </p:sp>
      <p:sp>
        <p:nvSpPr>
          <p:cNvPr id="3" name="Star: 12 Points 2">
            <a:extLst>
              <a:ext uri="{FF2B5EF4-FFF2-40B4-BE49-F238E27FC236}">
                <a16:creationId xmlns:a16="http://schemas.microsoft.com/office/drawing/2014/main" id="{1B625677-F820-440E-872B-A4FD979C4AF3}"/>
              </a:ext>
            </a:extLst>
          </p:cNvPr>
          <p:cNvSpPr/>
          <p:nvPr/>
        </p:nvSpPr>
        <p:spPr>
          <a:xfrm>
            <a:off x="3317137" y="2383271"/>
            <a:ext cx="4325474" cy="3492236"/>
          </a:xfrm>
          <a:prstGeom prst="star1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8874BB-8238-4809-95DE-7FF545273092}"/>
              </a:ext>
            </a:extLst>
          </p:cNvPr>
          <p:cNvSpPr txBox="1"/>
          <p:nvPr/>
        </p:nvSpPr>
        <p:spPr>
          <a:xfrm>
            <a:off x="4214625" y="3051640"/>
            <a:ext cx="2884667" cy="2123658"/>
          </a:xfrm>
          <a:prstGeom prst="rect">
            <a:avLst/>
          </a:prstGeom>
          <a:noFill/>
        </p:spPr>
        <p:txBody>
          <a:bodyPr wrap="square" rtlCol="0">
            <a:spAutoFit/>
          </a:bodyPr>
          <a:lstStyle/>
          <a:p>
            <a:r>
              <a:rPr lang="en-US" altLang="en-US" sz="6600" dirty="0">
                <a:solidFill>
                  <a:srgbClr val="009A44"/>
                </a:solidFill>
                <a:latin typeface="Edwardian Script ITC" panose="030303020407070D0804" pitchFamily="66" charset="0"/>
              </a:rPr>
              <a:t>Scholarly Prestige</a:t>
            </a:r>
            <a:endParaRPr lang="en-US" altLang="en-US" sz="6600" dirty="0">
              <a:solidFill>
                <a:srgbClr val="009A44"/>
              </a:solidFill>
              <a:latin typeface="+mn-lt"/>
            </a:endParaRPr>
          </a:p>
        </p:txBody>
      </p:sp>
      <p:sp>
        <p:nvSpPr>
          <p:cNvPr id="5" name="TextBox 4">
            <a:extLst>
              <a:ext uri="{FF2B5EF4-FFF2-40B4-BE49-F238E27FC236}">
                <a16:creationId xmlns:a16="http://schemas.microsoft.com/office/drawing/2014/main" id="{4C24F9C2-FD81-46B8-A182-A535F93E73DC}"/>
              </a:ext>
            </a:extLst>
          </p:cNvPr>
          <p:cNvSpPr txBox="1"/>
          <p:nvPr/>
        </p:nvSpPr>
        <p:spPr>
          <a:xfrm>
            <a:off x="8664107" y="3304615"/>
            <a:ext cx="3223097" cy="523220"/>
          </a:xfrm>
          <a:prstGeom prst="rect">
            <a:avLst/>
          </a:prstGeom>
          <a:noFill/>
        </p:spPr>
        <p:txBody>
          <a:bodyPr wrap="square" rtlCol="0">
            <a:spAutoFit/>
          </a:bodyPr>
          <a:lstStyle/>
          <a:p>
            <a:r>
              <a:rPr lang="en-US" altLang="en-US" sz="2800" dirty="0">
                <a:solidFill>
                  <a:srgbClr val="009A44"/>
                </a:solidFill>
                <a:latin typeface="+mn-lt"/>
              </a:rPr>
              <a:t>Social standing</a:t>
            </a:r>
          </a:p>
        </p:txBody>
      </p:sp>
      <p:sp>
        <p:nvSpPr>
          <p:cNvPr id="6" name="TextBox 5">
            <a:extLst>
              <a:ext uri="{FF2B5EF4-FFF2-40B4-BE49-F238E27FC236}">
                <a16:creationId xmlns:a16="http://schemas.microsoft.com/office/drawing/2014/main" id="{48BC4001-E44D-4E08-826D-E3D124E2F95C}"/>
              </a:ext>
            </a:extLst>
          </p:cNvPr>
          <p:cNvSpPr txBox="1"/>
          <p:nvPr/>
        </p:nvSpPr>
        <p:spPr>
          <a:xfrm>
            <a:off x="8568033" y="4777558"/>
            <a:ext cx="3223097" cy="523220"/>
          </a:xfrm>
          <a:prstGeom prst="rect">
            <a:avLst/>
          </a:prstGeom>
          <a:noFill/>
        </p:spPr>
        <p:txBody>
          <a:bodyPr wrap="square" rtlCol="0">
            <a:spAutoFit/>
          </a:bodyPr>
          <a:lstStyle/>
          <a:p>
            <a:r>
              <a:rPr lang="en-US" altLang="en-US" sz="2800" dirty="0">
                <a:solidFill>
                  <a:srgbClr val="009A44"/>
                </a:solidFill>
                <a:latin typeface="+mn-lt"/>
              </a:rPr>
              <a:t>Lists of publications</a:t>
            </a:r>
          </a:p>
        </p:txBody>
      </p:sp>
      <p:sp>
        <p:nvSpPr>
          <p:cNvPr id="7" name="Arrow: Up 6">
            <a:extLst>
              <a:ext uri="{FF2B5EF4-FFF2-40B4-BE49-F238E27FC236}">
                <a16:creationId xmlns:a16="http://schemas.microsoft.com/office/drawing/2014/main" id="{5F710A41-3D6A-47F0-A7F3-E2414E6D6336}"/>
              </a:ext>
            </a:extLst>
          </p:cNvPr>
          <p:cNvSpPr/>
          <p:nvPr/>
        </p:nvSpPr>
        <p:spPr>
          <a:xfrm rot="4619387">
            <a:off x="7660489" y="3288110"/>
            <a:ext cx="593387" cy="888007"/>
          </a:xfrm>
          <a:prstGeom prst="upArrow">
            <a:avLst>
              <a:gd name="adj1" fmla="val 36885"/>
              <a:gd name="adj2" fmla="val 50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C00D5B0-2BDD-4157-B200-82B2C640EC44}"/>
              </a:ext>
            </a:extLst>
          </p:cNvPr>
          <p:cNvSpPr/>
          <p:nvPr/>
        </p:nvSpPr>
        <p:spPr>
          <a:xfrm rot="6573308">
            <a:off x="7609766" y="4428580"/>
            <a:ext cx="593387" cy="888007"/>
          </a:xfrm>
          <a:prstGeom prst="upArrow">
            <a:avLst>
              <a:gd name="adj1" fmla="val 36885"/>
              <a:gd name="adj2" fmla="val 50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1D23122-188D-44E2-A449-9A463A49AC0E}"/>
              </a:ext>
            </a:extLst>
          </p:cNvPr>
          <p:cNvCxnSpPr>
            <a:cxnSpLocks/>
          </p:cNvCxnSpPr>
          <p:nvPr/>
        </p:nvCxnSpPr>
        <p:spPr>
          <a:xfrm>
            <a:off x="8803532" y="3171217"/>
            <a:ext cx="2033081" cy="7976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677AB1-56B5-4137-B3DA-A1FA100618C5}"/>
              </a:ext>
            </a:extLst>
          </p:cNvPr>
          <p:cNvCxnSpPr>
            <a:cxnSpLocks/>
          </p:cNvCxnSpPr>
          <p:nvPr/>
        </p:nvCxnSpPr>
        <p:spPr>
          <a:xfrm flipH="1">
            <a:off x="8929783" y="3171217"/>
            <a:ext cx="1790098" cy="9422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F83319-F775-4B1A-9584-A1627C137E2F}"/>
              </a:ext>
            </a:extLst>
          </p:cNvPr>
          <p:cNvSpPr txBox="1"/>
          <p:nvPr/>
        </p:nvSpPr>
        <p:spPr>
          <a:xfrm>
            <a:off x="8078408" y="5893254"/>
            <a:ext cx="3223097" cy="523220"/>
          </a:xfrm>
          <a:prstGeom prst="rect">
            <a:avLst/>
          </a:prstGeom>
          <a:noFill/>
        </p:spPr>
        <p:txBody>
          <a:bodyPr wrap="square" rtlCol="0">
            <a:spAutoFit/>
          </a:bodyPr>
          <a:lstStyle/>
          <a:p>
            <a:r>
              <a:rPr lang="en-US" altLang="en-US" sz="2800" dirty="0">
                <a:solidFill>
                  <a:srgbClr val="009A44"/>
                </a:solidFill>
                <a:latin typeface="+mn-lt"/>
              </a:rPr>
              <a:t>Lists of citations</a:t>
            </a:r>
          </a:p>
        </p:txBody>
      </p:sp>
      <p:sp>
        <p:nvSpPr>
          <p:cNvPr id="12" name="Arrow: Up 11">
            <a:extLst>
              <a:ext uri="{FF2B5EF4-FFF2-40B4-BE49-F238E27FC236}">
                <a16:creationId xmlns:a16="http://schemas.microsoft.com/office/drawing/2014/main" id="{398B5BD9-B995-40B3-8CB6-181FE3E4CDA4}"/>
              </a:ext>
            </a:extLst>
          </p:cNvPr>
          <p:cNvSpPr/>
          <p:nvPr/>
        </p:nvSpPr>
        <p:spPr>
          <a:xfrm rot="6573308">
            <a:off x="7120141" y="5544276"/>
            <a:ext cx="593387" cy="888007"/>
          </a:xfrm>
          <a:prstGeom prst="upArrow">
            <a:avLst>
              <a:gd name="adj1" fmla="val 36885"/>
              <a:gd name="adj2" fmla="val 50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23FE770-4D76-4027-BEFE-F5847C54760D}"/>
              </a:ext>
            </a:extLst>
          </p:cNvPr>
          <p:cNvCxnSpPr>
            <a:cxnSpLocks/>
          </p:cNvCxnSpPr>
          <p:nvPr/>
        </p:nvCxnSpPr>
        <p:spPr>
          <a:xfrm>
            <a:off x="9026760" y="4617833"/>
            <a:ext cx="2033081" cy="7976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A6E8F54-7524-47F6-ABCB-EF4AEDF4979E}"/>
              </a:ext>
            </a:extLst>
          </p:cNvPr>
          <p:cNvCxnSpPr>
            <a:cxnSpLocks/>
          </p:cNvCxnSpPr>
          <p:nvPr/>
        </p:nvCxnSpPr>
        <p:spPr>
          <a:xfrm flipH="1">
            <a:off x="9153011" y="4617833"/>
            <a:ext cx="1790098" cy="9422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3DC1620-46E4-2B6E-72F8-AFBA8BA5D87A}"/>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446101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626E4E-F390-46AE-85A2-16D3583ADD99}"/>
              </a:ext>
            </a:extLst>
          </p:cNvPr>
          <p:cNvSpPr txBox="1"/>
          <p:nvPr/>
        </p:nvSpPr>
        <p:spPr>
          <a:xfrm>
            <a:off x="862439" y="985214"/>
            <a:ext cx="5233561" cy="646331"/>
          </a:xfrm>
          <a:prstGeom prst="rect">
            <a:avLst/>
          </a:prstGeom>
          <a:noFill/>
        </p:spPr>
        <p:txBody>
          <a:bodyPr wrap="square" rtlCol="0">
            <a:spAutoFit/>
          </a:bodyPr>
          <a:lstStyle/>
          <a:p>
            <a:r>
              <a:rPr lang="en-US" sz="3600" dirty="0">
                <a:solidFill>
                  <a:srgbClr val="009A44"/>
                </a:solidFill>
                <a:latin typeface="+mj-lt"/>
              </a:rPr>
              <a:t>Global context: 1970s</a:t>
            </a:r>
          </a:p>
        </p:txBody>
      </p:sp>
      <p:sp>
        <p:nvSpPr>
          <p:cNvPr id="4" name="TextBox 3">
            <a:extLst>
              <a:ext uri="{FF2B5EF4-FFF2-40B4-BE49-F238E27FC236}">
                <a16:creationId xmlns:a16="http://schemas.microsoft.com/office/drawing/2014/main" id="{B1BCABD3-50C7-4B6E-8176-883FA533490E}"/>
              </a:ext>
            </a:extLst>
          </p:cNvPr>
          <p:cNvSpPr txBox="1"/>
          <p:nvPr/>
        </p:nvSpPr>
        <p:spPr>
          <a:xfrm>
            <a:off x="854765" y="2017643"/>
            <a:ext cx="10068339" cy="320087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Scholarly infrastructure in non-western countries was still stymied by colonialism</a:t>
            </a:r>
          </a:p>
          <a:p>
            <a:pPr marL="742950" lvl="1" indent="-285750">
              <a:spcAft>
                <a:spcPts val="1200"/>
              </a:spcAft>
              <a:buFont typeface="Arial" panose="020B0604020202020204" pitchFamily="34" charset="0"/>
              <a:buChar char="•"/>
            </a:pPr>
            <a:r>
              <a:rPr lang="en-US" dirty="0"/>
              <a:t>close to half of the books published in India were in English, despite only 2% of the population of the Indian population being literate in English (</a:t>
            </a:r>
            <a:r>
              <a:rPr lang="en-US" dirty="0" err="1"/>
              <a:t>Altbach</a:t>
            </a:r>
            <a:r>
              <a:rPr lang="en-US" dirty="0"/>
              <a:t> 1978)</a:t>
            </a:r>
          </a:p>
          <a:p>
            <a:pPr marL="742950" lvl="1" indent="-285750">
              <a:spcAft>
                <a:spcPts val="1200"/>
              </a:spcAft>
              <a:buFont typeface="Arial" panose="020B0604020202020204" pitchFamily="34" charset="0"/>
              <a:buChar char="•"/>
            </a:pPr>
            <a:r>
              <a:rPr lang="en-US" dirty="0"/>
              <a:t>Majority of the publishing houses operating in non-western countries are either</a:t>
            </a:r>
          </a:p>
          <a:p>
            <a:pPr marL="1200150" lvl="2" indent="-285750">
              <a:spcAft>
                <a:spcPts val="1200"/>
              </a:spcAft>
              <a:buFont typeface="Arial" panose="020B0604020202020204" pitchFamily="34" charset="0"/>
              <a:buChar char="•"/>
            </a:pPr>
            <a:r>
              <a:rPr lang="en-US" dirty="0"/>
              <a:t>A) local firms of foreign publishing firms, often hailing from the countries which previously colonized those non-western countries. For example, British Oxford University Press operating in Africa</a:t>
            </a:r>
          </a:p>
          <a:p>
            <a:pPr marL="1200150" lvl="2" indent="-285750">
              <a:spcAft>
                <a:spcPts val="1200"/>
              </a:spcAft>
              <a:buFont typeface="Arial" panose="020B0604020202020204" pitchFamily="34" charset="0"/>
              <a:buChar char="•"/>
            </a:pPr>
            <a:r>
              <a:rPr lang="en-US" dirty="0"/>
              <a:t>B) government-funded efforts focused on elementary-level textbooks or examination forms, not scholarly publications</a:t>
            </a:r>
          </a:p>
        </p:txBody>
      </p:sp>
      <p:sp>
        <p:nvSpPr>
          <p:cNvPr id="5" name="TextBox 4">
            <a:extLst>
              <a:ext uri="{FF2B5EF4-FFF2-40B4-BE49-F238E27FC236}">
                <a16:creationId xmlns:a16="http://schemas.microsoft.com/office/drawing/2014/main" id="{6B9EB222-FCAC-42BC-B07F-2CE1500B752B}"/>
              </a:ext>
            </a:extLst>
          </p:cNvPr>
          <p:cNvSpPr txBox="1"/>
          <p:nvPr/>
        </p:nvSpPr>
        <p:spPr>
          <a:xfrm>
            <a:off x="1311331" y="5688120"/>
            <a:ext cx="2773018" cy="369332"/>
          </a:xfrm>
          <a:prstGeom prst="rect">
            <a:avLst/>
          </a:prstGeom>
          <a:noFill/>
        </p:spPr>
        <p:txBody>
          <a:bodyPr wrap="square" rtlCol="0">
            <a:spAutoFit/>
          </a:bodyPr>
          <a:lstStyle/>
          <a:p>
            <a:r>
              <a:rPr lang="en-US" dirty="0" err="1"/>
              <a:t>Altbach</a:t>
            </a:r>
            <a:r>
              <a:rPr lang="en-US" dirty="0"/>
              <a:t> 1978</a:t>
            </a:r>
          </a:p>
        </p:txBody>
      </p:sp>
      <p:sp>
        <p:nvSpPr>
          <p:cNvPr id="7" name="TextBox 6">
            <a:extLst>
              <a:ext uri="{FF2B5EF4-FFF2-40B4-BE49-F238E27FC236}">
                <a16:creationId xmlns:a16="http://schemas.microsoft.com/office/drawing/2014/main" id="{056E1E29-1807-D171-64A9-86AC0FF31ED6}"/>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3013374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a:extLst>
              <a:ext uri="{FF2B5EF4-FFF2-40B4-BE49-F238E27FC236}">
                <a16:creationId xmlns:a16="http://schemas.microsoft.com/office/drawing/2014/main" id="{D9BA6707-D13E-4247-B6FB-CB1DB48AD9E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14339" name="Title 1">
            <a:extLst>
              <a:ext uri="{FF2B5EF4-FFF2-40B4-BE49-F238E27FC236}">
                <a16:creationId xmlns:a16="http://schemas.microsoft.com/office/drawing/2014/main" id="{E318FF51-69D9-45EF-A3E4-5A3E00B3D261}"/>
              </a:ext>
            </a:extLst>
          </p:cNvPr>
          <p:cNvSpPr txBox="1">
            <a:spLocks/>
          </p:cNvSpPr>
          <p:nvPr/>
        </p:nvSpPr>
        <p:spPr bwMode="auto">
          <a:xfrm>
            <a:off x="649288" y="433388"/>
            <a:ext cx="104267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tLang="en-US" sz="4400" dirty="0">
                <a:solidFill>
                  <a:srgbClr val="009A44"/>
                </a:solidFill>
                <a:latin typeface="+mj-lt"/>
              </a:rPr>
              <a:t>1976:</a:t>
            </a:r>
            <a:r>
              <a:rPr lang="en-US" altLang="en-US" sz="4400" dirty="0">
                <a:solidFill>
                  <a:srgbClr val="009A44"/>
                </a:solidFill>
                <a:latin typeface="Helvetica" panose="020B0604020202020204" pitchFamily="34" charset="0"/>
              </a:rPr>
              <a:t> </a:t>
            </a:r>
            <a:r>
              <a:rPr lang="en-US" altLang="en-US" sz="3600" dirty="0"/>
              <a:t>Copyright Act revised in Title 17 of the U.S. Code in Article 1, Section 8, Clause 8</a:t>
            </a:r>
          </a:p>
          <a:p>
            <a:r>
              <a:rPr lang="en-US" altLang="en-US" sz="3600" dirty="0"/>
              <a:t>protects </a:t>
            </a:r>
            <a:r>
              <a:rPr lang="en-US" altLang="en-US" sz="3600" b="1" dirty="0"/>
              <a:t>“fixed” </a:t>
            </a:r>
            <a:r>
              <a:rPr lang="en-US" altLang="en-US" sz="3600" dirty="0"/>
              <a:t>expressions of ideas, and guarantees the creator exclusive rights to </a:t>
            </a:r>
          </a:p>
          <a:p>
            <a:pPr lvl="1"/>
            <a:r>
              <a:rPr lang="en-US" altLang="en-US" sz="3200" dirty="0"/>
              <a:t>reproduce</a:t>
            </a:r>
          </a:p>
          <a:p>
            <a:pPr lvl="1"/>
            <a:r>
              <a:rPr lang="en-US" altLang="en-US" sz="3200" dirty="0"/>
              <a:t>distribute</a:t>
            </a:r>
          </a:p>
          <a:p>
            <a:pPr lvl="1"/>
            <a:r>
              <a:rPr lang="en-US" altLang="en-US" sz="3200" dirty="0"/>
              <a:t>perform</a:t>
            </a:r>
          </a:p>
          <a:p>
            <a:pPr lvl="1"/>
            <a:r>
              <a:rPr lang="en-US" altLang="en-US" sz="3200" dirty="0"/>
              <a:t>display</a:t>
            </a:r>
          </a:p>
          <a:p>
            <a:pPr lvl="1"/>
            <a:r>
              <a:rPr lang="en-US" altLang="en-US" sz="3200" dirty="0"/>
              <a:t>and produce derivatives </a:t>
            </a:r>
          </a:p>
          <a:p>
            <a:pPr marL="457200" lvl="1" indent="0">
              <a:buNone/>
            </a:pPr>
            <a:r>
              <a:rPr lang="en-US" altLang="en-US" sz="3200" dirty="0"/>
              <a:t>	of the work</a:t>
            </a:r>
          </a:p>
        </p:txBody>
      </p:sp>
      <p:sp>
        <p:nvSpPr>
          <p:cNvPr id="3" name="TextBox 2">
            <a:extLst>
              <a:ext uri="{FF2B5EF4-FFF2-40B4-BE49-F238E27FC236}">
                <a16:creationId xmlns:a16="http://schemas.microsoft.com/office/drawing/2014/main" id="{B9DD49B4-CBC7-F4F2-8CD1-9458E1AE6688}"/>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a:extLst>
              <a:ext uri="{FF2B5EF4-FFF2-40B4-BE49-F238E27FC236}">
                <a16:creationId xmlns:a16="http://schemas.microsoft.com/office/drawing/2014/main" id="{F30A2390-7E23-489E-B93C-3C034E7701B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13315" name="Title 1">
            <a:extLst>
              <a:ext uri="{FF2B5EF4-FFF2-40B4-BE49-F238E27FC236}">
                <a16:creationId xmlns:a16="http://schemas.microsoft.com/office/drawing/2014/main" id="{00D3CEA7-5B7C-486B-B5D4-2F087AB6AADE}"/>
              </a:ext>
            </a:extLst>
          </p:cNvPr>
          <p:cNvSpPr txBox="1">
            <a:spLocks/>
          </p:cNvSpPr>
          <p:nvPr/>
        </p:nvSpPr>
        <p:spPr bwMode="auto">
          <a:xfrm>
            <a:off x="860425" y="968375"/>
            <a:ext cx="8755063"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4400" dirty="0">
                <a:solidFill>
                  <a:srgbClr val="009A44"/>
                </a:solidFill>
                <a:latin typeface="+mj-lt"/>
              </a:rPr>
              <a:t>Copyright:</a:t>
            </a:r>
          </a:p>
          <a:p>
            <a:r>
              <a:rPr lang="en-US" altLang="en-US" sz="3600" dirty="0"/>
              <a:t>is </a:t>
            </a:r>
            <a:r>
              <a:rPr lang="en-US" altLang="en-US" sz="3600" b="1" dirty="0"/>
              <a:t>automatic</a:t>
            </a:r>
          </a:p>
          <a:p>
            <a:pPr lvl="1"/>
            <a:r>
              <a:rPr lang="en-US" altLang="en-US" sz="3600" dirty="0"/>
              <a:t>But if you want to go to court later, you should register your copyright first</a:t>
            </a:r>
          </a:p>
        </p:txBody>
      </p:sp>
      <p:sp>
        <p:nvSpPr>
          <p:cNvPr id="3" name="TextBox 2">
            <a:extLst>
              <a:ext uri="{FF2B5EF4-FFF2-40B4-BE49-F238E27FC236}">
                <a16:creationId xmlns:a16="http://schemas.microsoft.com/office/drawing/2014/main" id="{42448C5F-2B2E-434A-D122-9A1CEF39346D}"/>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a:extLst>
              <a:ext uri="{FF2B5EF4-FFF2-40B4-BE49-F238E27FC236}">
                <a16:creationId xmlns:a16="http://schemas.microsoft.com/office/drawing/2014/main" id="{27146394-6A71-4C83-8D36-A486C5E9A3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6" name="TextBox 7">
            <a:extLst>
              <a:ext uri="{FF2B5EF4-FFF2-40B4-BE49-F238E27FC236}">
                <a16:creationId xmlns:a16="http://schemas.microsoft.com/office/drawing/2014/main" id="{3A249BC4-3D61-4A99-A5EE-70FAA3189727}"/>
              </a:ext>
            </a:extLst>
          </p:cNvPr>
          <p:cNvSpPr txBox="1">
            <a:spLocks noChangeArrowheads="1"/>
          </p:cNvSpPr>
          <p:nvPr/>
        </p:nvSpPr>
        <p:spPr bwMode="auto">
          <a:xfrm>
            <a:off x="581025" y="782638"/>
            <a:ext cx="10633075" cy="558723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defRPr/>
            </a:pPr>
            <a:r>
              <a:rPr lang="en-US" altLang="en-US" sz="5000" dirty="0">
                <a:solidFill>
                  <a:srgbClr val="009A44"/>
                </a:solidFill>
                <a:latin typeface="+mj-lt"/>
                <a:cs typeface="Arial" panose="020B0604020202020204" pitchFamily="34" charset="0"/>
              </a:rPr>
              <a:t>Librarian sessions</a:t>
            </a:r>
            <a:endParaRPr lang="en-US" altLang="en-US" sz="3200" i="1" dirty="0">
              <a:solidFill>
                <a:srgbClr val="009A44"/>
              </a:solidFill>
              <a:latin typeface="+mj-lt"/>
              <a:cs typeface="Arial" panose="020B0604020202020204" pitchFamily="34" charset="0"/>
            </a:endParaRPr>
          </a:p>
          <a:p>
            <a:pPr marL="685800" indent="-685800" eaLnBrk="1" hangingPunct="1">
              <a:lnSpc>
                <a:spcPct val="150000"/>
              </a:lnSpc>
              <a:buFont typeface="+mj-lt"/>
              <a:buAutoNum type="arabicPeriod"/>
              <a:defRPr/>
            </a:pPr>
            <a:r>
              <a:rPr lang="en-US" altLang="en-US" sz="3200" dirty="0">
                <a:latin typeface="Arial" panose="020B0604020202020204" pitchFamily="34" charset="0"/>
                <a:cs typeface="Arial" panose="020B0604020202020204" pitchFamily="34" charset="0"/>
              </a:rPr>
              <a:t>knowledge economy</a:t>
            </a:r>
          </a:p>
          <a:p>
            <a:pPr marL="685800" indent="-685800" eaLnBrk="1" hangingPunct="1">
              <a:lnSpc>
                <a:spcPct val="150000"/>
              </a:lnSpc>
              <a:buFont typeface="+mj-lt"/>
              <a:buAutoNum type="arabicPeriod"/>
              <a:defRPr/>
            </a:pPr>
            <a:r>
              <a:rPr lang="en-US" altLang="en-US" sz="3200" dirty="0">
                <a:latin typeface="Arial" panose="020B0604020202020204" pitchFamily="34" charset="0"/>
                <a:cs typeface="Arial" panose="020B0604020202020204" pitchFamily="34" charset="0"/>
              </a:rPr>
              <a:t>government documents</a:t>
            </a:r>
          </a:p>
          <a:p>
            <a:pPr marL="685800" indent="-685800" eaLnBrk="1" hangingPunct="1">
              <a:lnSpc>
                <a:spcPct val="150000"/>
              </a:lnSpc>
              <a:buFont typeface="+mj-lt"/>
              <a:buAutoNum type="arabicPeriod"/>
              <a:defRPr/>
            </a:pPr>
            <a:r>
              <a:rPr lang="en-US" altLang="en-US" sz="3200" dirty="0">
                <a:latin typeface="Arial" panose="020B0604020202020204" pitchFamily="34" charset="0"/>
                <a:cs typeface="Arial" panose="020B0604020202020204" pitchFamily="34" charset="0"/>
              </a:rPr>
              <a:t>beyond the article</a:t>
            </a:r>
          </a:p>
          <a:p>
            <a:pPr marL="685800" indent="-685800" eaLnBrk="1" hangingPunct="1">
              <a:lnSpc>
                <a:spcPct val="150000"/>
              </a:lnSpc>
              <a:buFont typeface="+mj-lt"/>
              <a:buAutoNum type="arabicPeriod"/>
              <a:defRPr/>
            </a:pPr>
            <a:r>
              <a:rPr lang="en-US" altLang="en-US" sz="3200" dirty="0">
                <a:latin typeface="Arial" panose="020B0604020202020204" pitchFamily="34" charset="0"/>
                <a:cs typeface="Arial" panose="020B0604020202020204" pitchFamily="34" charset="0"/>
              </a:rPr>
              <a:t>disseminating results</a:t>
            </a:r>
          </a:p>
          <a:p>
            <a:pPr marL="685800" indent="-685800" eaLnBrk="1" hangingPunct="1">
              <a:lnSpc>
                <a:spcPct val="150000"/>
              </a:lnSpc>
              <a:buFont typeface="+mj-lt"/>
              <a:buAutoNum type="arabicPeriod"/>
              <a:defRPr/>
            </a:pPr>
            <a:r>
              <a:rPr lang="en-US" altLang="en-US" sz="3200" dirty="0">
                <a:latin typeface="Arial" panose="020B0604020202020204" pitchFamily="34" charset="0"/>
                <a:cs typeface="Arial" panose="020B0604020202020204" pitchFamily="34" charset="0"/>
              </a:rPr>
              <a:t>information literacy</a:t>
            </a:r>
          </a:p>
          <a:p>
            <a:pPr marL="685800" indent="-685800" eaLnBrk="1" hangingPunct="1">
              <a:lnSpc>
                <a:spcPct val="150000"/>
              </a:lnSpc>
              <a:buFont typeface="Arial" panose="020B0604020202020204" pitchFamily="34" charset="0"/>
              <a:buChar char="•"/>
              <a:defRPr/>
            </a:pPr>
            <a:endParaRPr lang="en-US" altLang="en-US" sz="3200" dirty="0">
              <a:solidFill>
                <a:srgbClr val="009A4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36AFE5B-DDB5-4DA5-B932-E826357D4D87}"/>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39D1A-3DF6-47E0-AB25-0938EB256A10}"/>
              </a:ext>
            </a:extLst>
          </p:cNvPr>
          <p:cNvSpPr txBox="1">
            <a:spLocks/>
          </p:cNvSpPr>
          <p:nvPr/>
        </p:nvSpPr>
        <p:spPr bwMode="auto">
          <a:xfrm>
            <a:off x="649288" y="433388"/>
            <a:ext cx="104267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4400" dirty="0">
                <a:solidFill>
                  <a:srgbClr val="009A44"/>
                </a:solidFill>
                <a:latin typeface="+mj-lt"/>
              </a:rPr>
              <a:t>What is Fair Use?</a:t>
            </a:r>
          </a:p>
          <a:p>
            <a:r>
              <a:rPr lang="en-US" altLang="en-US" sz="2400" dirty="0"/>
              <a:t>A </a:t>
            </a:r>
            <a:r>
              <a:rPr lang="en-US" sz="2400" dirty="0"/>
              <a:t>legal doctrine that promotes freedom of expression by permitting the unlicensed use of copyright-protected works in certain circumstances:</a:t>
            </a:r>
          </a:p>
          <a:p>
            <a:pPr lvl="1"/>
            <a:r>
              <a:rPr lang="en-US" dirty="0"/>
              <a:t>criticism, </a:t>
            </a:r>
          </a:p>
          <a:p>
            <a:pPr lvl="1"/>
            <a:r>
              <a:rPr lang="en-US" dirty="0"/>
              <a:t>comment </a:t>
            </a:r>
          </a:p>
          <a:p>
            <a:pPr lvl="1"/>
            <a:r>
              <a:rPr lang="en-US" dirty="0"/>
              <a:t>news reporting </a:t>
            </a:r>
          </a:p>
          <a:p>
            <a:pPr lvl="1"/>
            <a:r>
              <a:rPr lang="en-US" dirty="0"/>
              <a:t>teaching</a:t>
            </a:r>
          </a:p>
          <a:p>
            <a:pPr lvl="1"/>
            <a:r>
              <a:rPr lang="en-US" dirty="0"/>
              <a:t>scholarship </a:t>
            </a:r>
          </a:p>
          <a:p>
            <a:pPr lvl="1"/>
            <a:r>
              <a:rPr lang="en-US" dirty="0"/>
              <a:t>research</a:t>
            </a:r>
          </a:p>
          <a:p>
            <a:pPr lvl="1"/>
            <a:endParaRPr lang="en-US" altLang="en-US" sz="2800" dirty="0">
              <a:solidFill>
                <a:srgbClr val="009A44"/>
              </a:solidFill>
            </a:endParaRPr>
          </a:p>
          <a:p>
            <a:pPr indent="-228600">
              <a:buNone/>
            </a:pPr>
            <a:r>
              <a:rPr lang="en-US" sz="1800" dirty="0">
                <a:hlinkClick r:id="rId2"/>
              </a:rPr>
              <a:t>Section 107 of the Copyright Act</a:t>
            </a:r>
            <a:r>
              <a:rPr lang="en-US" sz="1800" dirty="0"/>
              <a:t> </a:t>
            </a:r>
          </a:p>
        </p:txBody>
      </p:sp>
      <p:sp>
        <p:nvSpPr>
          <p:cNvPr id="3" name="TextBox 2">
            <a:extLst>
              <a:ext uri="{FF2B5EF4-FFF2-40B4-BE49-F238E27FC236}">
                <a16:creationId xmlns:a16="http://schemas.microsoft.com/office/drawing/2014/main" id="{BA10E282-C3C4-47EA-AED3-156938A709BA}"/>
              </a:ext>
            </a:extLst>
          </p:cNvPr>
          <p:cNvSpPr txBox="1"/>
          <p:nvPr/>
        </p:nvSpPr>
        <p:spPr>
          <a:xfrm>
            <a:off x="649287" y="5368743"/>
            <a:ext cx="4750026" cy="369332"/>
          </a:xfrm>
          <a:prstGeom prst="rect">
            <a:avLst/>
          </a:prstGeom>
          <a:noFill/>
        </p:spPr>
        <p:txBody>
          <a:bodyPr wrap="square" rtlCol="0">
            <a:spAutoFit/>
          </a:bodyPr>
          <a:lstStyle/>
          <a:p>
            <a:r>
              <a:rPr lang="en-US" dirty="0">
                <a:hlinkClick r:id="rId3"/>
              </a:rPr>
              <a:t>Copyright.gov: “More information on fair use”</a:t>
            </a:r>
            <a:endParaRPr lang="en-US" dirty="0"/>
          </a:p>
        </p:txBody>
      </p:sp>
      <p:sp>
        <p:nvSpPr>
          <p:cNvPr id="6" name="TextBox 5">
            <a:extLst>
              <a:ext uri="{FF2B5EF4-FFF2-40B4-BE49-F238E27FC236}">
                <a16:creationId xmlns:a16="http://schemas.microsoft.com/office/drawing/2014/main" id="{62CBAB5F-C448-4827-A546-1943C9C594BE}"/>
              </a:ext>
            </a:extLst>
          </p:cNvPr>
          <p:cNvSpPr txBox="1"/>
          <p:nvPr/>
        </p:nvSpPr>
        <p:spPr>
          <a:xfrm>
            <a:off x="5279011" y="6424612"/>
            <a:ext cx="6912990" cy="338554"/>
          </a:xfrm>
          <a:prstGeom prst="rect">
            <a:avLst/>
          </a:prstGeom>
          <a:noFill/>
        </p:spPr>
        <p:txBody>
          <a:bodyPr wrap="square" rtlCol="0">
            <a:spAutoFit/>
          </a:bodyPr>
          <a:lstStyle/>
          <a:p>
            <a:pPr algn="r"/>
            <a:r>
              <a:rPr lang="en-US" sz="800" dirty="0"/>
              <a:t>https://www.google.com/url?sa=i&amp;url=https%3A%2F%2Fwww.theverge.com%2F2012%2F1%2F26%2F2736010%2Fuk-photography-copyright-ruling&amp;psig=AOvVaw05uVv0kDZBj8WIYCqC2uLh&amp;ust=1644436345376000&amp;source=images&amp;cd=vfe&amp;ved=0CAsQjRxqFwoTCOiHgv7w8PUCFQAAAAAdAAAAABAW</a:t>
            </a:r>
          </a:p>
        </p:txBody>
      </p:sp>
      <p:pic>
        <p:nvPicPr>
          <p:cNvPr id="7" name="Picture 6" descr="image of an illustration of the Simpsons nuclear family members spoofing the Beatles' Abbey Road album cover">
            <a:extLst>
              <a:ext uri="{FF2B5EF4-FFF2-40B4-BE49-F238E27FC236}">
                <a16:creationId xmlns:a16="http://schemas.microsoft.com/office/drawing/2014/main" id="{2266DE84-9DE0-4E55-B1AA-319C46E304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2217405"/>
            <a:ext cx="5446712" cy="4085034"/>
          </a:xfrm>
          <a:prstGeom prst="rect">
            <a:avLst/>
          </a:prstGeom>
        </p:spPr>
      </p:pic>
      <p:sp>
        <p:nvSpPr>
          <p:cNvPr id="5" name="TextBox 4">
            <a:extLst>
              <a:ext uri="{FF2B5EF4-FFF2-40B4-BE49-F238E27FC236}">
                <a16:creationId xmlns:a16="http://schemas.microsoft.com/office/drawing/2014/main" id="{69FE1D03-F8FC-5A62-E0A6-0E85CD6786F6}"/>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287505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39D1A-3DF6-47E0-AB25-0938EB256A10}"/>
              </a:ext>
            </a:extLst>
          </p:cNvPr>
          <p:cNvSpPr txBox="1">
            <a:spLocks/>
          </p:cNvSpPr>
          <p:nvPr/>
        </p:nvSpPr>
        <p:spPr bwMode="auto">
          <a:xfrm>
            <a:off x="649288" y="433388"/>
            <a:ext cx="104267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4400" dirty="0">
                <a:solidFill>
                  <a:srgbClr val="009A44"/>
                </a:solidFill>
                <a:latin typeface="+mj-lt"/>
              </a:rPr>
              <a:t>evaluating Fair Use:</a:t>
            </a:r>
          </a:p>
          <a:p>
            <a:r>
              <a:rPr lang="en-US" dirty="0"/>
              <a:t>Section 107 calls for consideration of the following four factors in evaluating a question of fair use:</a:t>
            </a:r>
          </a:p>
          <a:p>
            <a:pPr lvl="1"/>
            <a:r>
              <a:rPr lang="en-US" sz="2800" dirty="0"/>
              <a:t>Purpose and character of the use, including whether the use is of a commercial nature or is for nonprofit educational purposes</a:t>
            </a:r>
          </a:p>
          <a:p>
            <a:pPr lvl="1"/>
            <a:r>
              <a:rPr lang="en-US" sz="2800" dirty="0"/>
              <a:t>Nature of the copyrighted work</a:t>
            </a:r>
          </a:p>
          <a:p>
            <a:pPr lvl="1"/>
            <a:r>
              <a:rPr lang="en-US" sz="2800" dirty="0"/>
              <a:t>Amount and substantiality of the portion used in relation to the copyrighted work as a whole</a:t>
            </a:r>
          </a:p>
          <a:p>
            <a:pPr lvl="1"/>
            <a:r>
              <a:rPr lang="en-US" sz="2800" dirty="0"/>
              <a:t>Effect of the use upon the potential market for or value of the copyrighted work</a:t>
            </a:r>
            <a:endParaRPr lang="en-US" altLang="en-US" sz="2800" dirty="0"/>
          </a:p>
        </p:txBody>
      </p:sp>
      <p:sp>
        <p:nvSpPr>
          <p:cNvPr id="3" name="TextBox 2">
            <a:extLst>
              <a:ext uri="{FF2B5EF4-FFF2-40B4-BE49-F238E27FC236}">
                <a16:creationId xmlns:a16="http://schemas.microsoft.com/office/drawing/2014/main" id="{2CCC4688-7B42-4189-BE9C-CB7A1773C05B}"/>
              </a:ext>
            </a:extLst>
          </p:cNvPr>
          <p:cNvSpPr txBox="1"/>
          <p:nvPr/>
        </p:nvSpPr>
        <p:spPr>
          <a:xfrm>
            <a:off x="649288" y="5289299"/>
            <a:ext cx="4750026" cy="369332"/>
          </a:xfrm>
          <a:prstGeom prst="rect">
            <a:avLst/>
          </a:prstGeom>
          <a:noFill/>
        </p:spPr>
        <p:txBody>
          <a:bodyPr wrap="square" rtlCol="0">
            <a:spAutoFit/>
          </a:bodyPr>
          <a:lstStyle/>
          <a:p>
            <a:r>
              <a:rPr lang="en-US" dirty="0">
                <a:hlinkClick r:id="rId2"/>
              </a:rPr>
              <a:t>Copyright.gov: “More information on fair use”</a:t>
            </a:r>
            <a:endParaRPr lang="en-US" dirty="0"/>
          </a:p>
        </p:txBody>
      </p:sp>
      <p:sp>
        <p:nvSpPr>
          <p:cNvPr id="6" name="TextBox 5">
            <a:extLst>
              <a:ext uri="{FF2B5EF4-FFF2-40B4-BE49-F238E27FC236}">
                <a16:creationId xmlns:a16="http://schemas.microsoft.com/office/drawing/2014/main" id="{BA009FFD-8DB3-A4CB-8AC1-E777E1B68BFF}"/>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238052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6AAD-0492-40F0-973D-7CF4F4A16974}"/>
              </a:ext>
            </a:extLst>
          </p:cNvPr>
          <p:cNvSpPr txBox="1">
            <a:spLocks/>
          </p:cNvSpPr>
          <p:nvPr/>
        </p:nvSpPr>
        <p:spPr>
          <a:xfrm>
            <a:off x="661481" y="774700"/>
            <a:ext cx="10000034" cy="564673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4000" dirty="0">
                <a:solidFill>
                  <a:srgbClr val="009A44"/>
                </a:solidFill>
              </a:rPr>
              <a:t>1980’s</a:t>
            </a:r>
          </a:p>
          <a:p>
            <a:pPr marL="571500" indent="-571500" eaLnBrk="1" hangingPunct="1">
              <a:buFont typeface="Arial" panose="020B0604020202020204" pitchFamily="34" charset="0"/>
              <a:buChar char="•"/>
            </a:pPr>
            <a:r>
              <a:rPr lang="en-US" altLang="en-US" sz="3200" dirty="0">
                <a:latin typeface="+mn-lt"/>
              </a:rPr>
              <a:t>New for-profit publishers moved in with a new focus:</a:t>
            </a:r>
          </a:p>
          <a:p>
            <a:pPr marL="1028700" lvl="1" indent="-571500" eaLnBrk="1" hangingPunct="1">
              <a:buFont typeface="Arial" panose="020B0604020202020204" pitchFamily="34" charset="0"/>
              <a:buChar char="•"/>
            </a:pPr>
            <a:r>
              <a:rPr lang="en-US" altLang="en-US" sz="3200" dirty="0">
                <a:latin typeface="+mn-lt"/>
              </a:rPr>
              <a:t>detailed primary research papers</a:t>
            </a:r>
          </a:p>
          <a:p>
            <a:pPr marL="1028700" lvl="1" indent="-571500" eaLnBrk="1" hangingPunct="1">
              <a:buFont typeface="Arial" panose="020B0604020202020204" pitchFamily="34" charset="0"/>
              <a:buChar char="•"/>
            </a:pPr>
            <a:r>
              <a:rPr lang="en-US" altLang="en-US" sz="3200" dirty="0">
                <a:latin typeface="+mn-lt"/>
              </a:rPr>
              <a:t>selling to institutions</a:t>
            </a:r>
          </a:p>
          <a:p>
            <a:pPr marL="1028700" lvl="1" indent="-571500" eaLnBrk="1" hangingPunct="1">
              <a:buFont typeface="Arial" panose="020B0604020202020204" pitchFamily="34" charset="0"/>
              <a:buChar char="•"/>
            </a:pPr>
            <a:r>
              <a:rPr lang="en-US" altLang="en-US" sz="3200" dirty="0">
                <a:latin typeface="+mn-lt"/>
              </a:rPr>
              <a:t>the international market</a:t>
            </a:r>
          </a:p>
          <a:p>
            <a:pPr marL="1028700" lvl="1" indent="-571500" eaLnBrk="1" hangingPunct="1">
              <a:buFont typeface="Arial" panose="020B0604020202020204" pitchFamily="34" charset="0"/>
              <a:buChar char="•"/>
            </a:pPr>
            <a:endParaRPr lang="en-US" altLang="en-US" sz="3200" dirty="0">
              <a:solidFill>
                <a:srgbClr val="009A44"/>
              </a:solidFill>
              <a:latin typeface="+mn-lt"/>
            </a:endParaRPr>
          </a:p>
        </p:txBody>
      </p:sp>
      <p:sp>
        <p:nvSpPr>
          <p:cNvPr id="3" name="TextBox 2">
            <a:extLst>
              <a:ext uri="{FF2B5EF4-FFF2-40B4-BE49-F238E27FC236}">
                <a16:creationId xmlns:a16="http://schemas.microsoft.com/office/drawing/2014/main" id="{8567AADE-EDDF-4F9F-810A-6EA47EA8EEAC}"/>
              </a:ext>
            </a:extLst>
          </p:cNvPr>
          <p:cNvSpPr txBox="1"/>
          <p:nvPr/>
        </p:nvSpPr>
        <p:spPr>
          <a:xfrm>
            <a:off x="2451370" y="3910519"/>
            <a:ext cx="9649838" cy="1877437"/>
          </a:xfrm>
          <a:prstGeom prst="rect">
            <a:avLst/>
          </a:prstGeom>
          <a:noFill/>
        </p:spPr>
        <p:txBody>
          <a:bodyPr wrap="square" rtlCol="0">
            <a:spAutoFit/>
          </a:bodyPr>
          <a:lstStyle/>
          <a:p>
            <a:r>
              <a:rPr lang="en-US" altLang="en-US" sz="3200" i="1" dirty="0">
                <a:latin typeface="+mn-lt"/>
              </a:rPr>
              <a:t>“By 1950, it has been estimated that there were around 10,000 journals worldwide, and by 1980, that estimate grew to 62,000” (Fyfe 2017)</a:t>
            </a:r>
          </a:p>
          <a:p>
            <a:endParaRPr lang="en-US" sz="2000" dirty="0"/>
          </a:p>
        </p:txBody>
      </p:sp>
      <p:sp>
        <p:nvSpPr>
          <p:cNvPr id="6" name="TextBox 5">
            <a:extLst>
              <a:ext uri="{FF2B5EF4-FFF2-40B4-BE49-F238E27FC236}">
                <a16:creationId xmlns:a16="http://schemas.microsoft.com/office/drawing/2014/main" id="{E9D0B31D-3BAE-D70F-115B-640D0D540BDD}"/>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1042433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6AAD-0492-40F0-973D-7CF4F4A16974}"/>
              </a:ext>
            </a:extLst>
          </p:cNvPr>
          <p:cNvSpPr txBox="1">
            <a:spLocks/>
          </p:cNvSpPr>
          <p:nvPr/>
        </p:nvSpPr>
        <p:spPr>
          <a:xfrm>
            <a:off x="476250" y="774700"/>
            <a:ext cx="2857500" cy="44164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dirty="0">
                <a:solidFill>
                  <a:srgbClr val="009A44"/>
                </a:solidFill>
              </a:rPr>
              <a:t>1990’s:</a:t>
            </a:r>
          </a:p>
          <a:p>
            <a:pPr eaLnBrk="1" hangingPunct="1"/>
            <a:endParaRPr lang="en-US" altLang="en-US" dirty="0">
              <a:solidFill>
                <a:srgbClr val="009A44"/>
              </a:solidFill>
            </a:endParaRPr>
          </a:p>
          <a:p>
            <a:pPr lvl="1" eaLnBrk="1" hangingPunct="1"/>
            <a:r>
              <a:rPr lang="en-US" altLang="en-US" sz="4800" b="1" dirty="0">
                <a:latin typeface="+mn-lt"/>
              </a:rPr>
              <a:t>The Internet</a:t>
            </a:r>
            <a:endParaRPr lang="en-US" altLang="en-US" sz="4800" b="1" dirty="0">
              <a:solidFill>
                <a:srgbClr val="009A44"/>
              </a:solidFill>
              <a:latin typeface="+mn-lt"/>
            </a:endParaRPr>
          </a:p>
        </p:txBody>
      </p:sp>
      <p:pic>
        <p:nvPicPr>
          <p:cNvPr id="4" name="Picture 3" descr="screen shot of the journal Nature's article page for the 2017 Richard Van Noorden article &quot;Publishers threaten to remove millions of papers from Research Gate&quot;">
            <a:extLst>
              <a:ext uri="{FF2B5EF4-FFF2-40B4-BE49-F238E27FC236}">
                <a16:creationId xmlns:a16="http://schemas.microsoft.com/office/drawing/2014/main" id="{AE114982-E24C-4CDC-A48A-40F487B64805}"/>
              </a:ext>
            </a:extLst>
          </p:cNvPr>
          <p:cNvPicPr>
            <a:picLocks noChangeAspect="1"/>
          </p:cNvPicPr>
          <p:nvPr/>
        </p:nvPicPr>
        <p:blipFill>
          <a:blip r:embed="rId3"/>
          <a:stretch>
            <a:fillRect/>
          </a:stretch>
        </p:blipFill>
        <p:spPr>
          <a:xfrm>
            <a:off x="3580295" y="0"/>
            <a:ext cx="8416636" cy="6858000"/>
          </a:xfrm>
          <a:prstGeom prst="rect">
            <a:avLst/>
          </a:prstGeom>
          <a:ln>
            <a:solidFill>
              <a:schemeClr val="tx1"/>
            </a:solidFill>
          </a:ln>
        </p:spPr>
      </p:pic>
      <p:sp>
        <p:nvSpPr>
          <p:cNvPr id="6" name="TextBox 5">
            <a:extLst>
              <a:ext uri="{FF2B5EF4-FFF2-40B4-BE49-F238E27FC236}">
                <a16:creationId xmlns:a16="http://schemas.microsoft.com/office/drawing/2014/main" id="{2F029628-659F-431D-D1FC-28163E64770E}"/>
              </a:ext>
            </a:extLst>
          </p:cNvPr>
          <p:cNvSpPr txBox="1"/>
          <p:nvPr/>
        </p:nvSpPr>
        <p:spPr>
          <a:xfrm>
            <a:off x="438175" y="5971904"/>
            <a:ext cx="2933649" cy="923330"/>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2540334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6AAD-0492-40F0-973D-7CF4F4A16974}"/>
              </a:ext>
            </a:extLst>
          </p:cNvPr>
          <p:cNvSpPr txBox="1">
            <a:spLocks/>
          </p:cNvSpPr>
          <p:nvPr/>
        </p:nvSpPr>
        <p:spPr>
          <a:xfrm>
            <a:off x="661480" y="774700"/>
            <a:ext cx="9338554" cy="484788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4000" dirty="0">
                <a:solidFill>
                  <a:srgbClr val="009A44"/>
                </a:solidFill>
              </a:rPr>
              <a:t>1990’s:</a:t>
            </a:r>
          </a:p>
          <a:p>
            <a:pPr eaLnBrk="1" hangingPunct="1"/>
            <a:endParaRPr lang="en-US" altLang="en-US" sz="4000" dirty="0">
              <a:solidFill>
                <a:srgbClr val="009A44"/>
              </a:solidFill>
            </a:endParaRPr>
          </a:p>
          <a:p>
            <a:pPr lvl="1" eaLnBrk="1" hangingPunct="1"/>
            <a:r>
              <a:rPr lang="en-US" altLang="en-US" sz="3200" dirty="0">
                <a:latin typeface="+mn-lt"/>
              </a:rPr>
              <a:t>The Internet, aka, </a:t>
            </a:r>
          </a:p>
          <a:p>
            <a:pPr lvl="1" eaLnBrk="1" hangingPunct="1"/>
            <a:r>
              <a:rPr lang="en-US" altLang="en-US" sz="3200" dirty="0">
                <a:latin typeface="+mn-lt"/>
              </a:rPr>
              <a:t>a new commercial opportunity for publishers</a:t>
            </a:r>
          </a:p>
          <a:p>
            <a:pPr marL="1485900" lvl="2" indent="-571500" eaLnBrk="1" hangingPunct="1">
              <a:buFont typeface="Arial" panose="020B0604020202020204" pitchFamily="34" charset="0"/>
              <a:buChar char="•"/>
            </a:pPr>
            <a:endParaRPr lang="en-US" altLang="en-US" sz="3200" dirty="0">
              <a:solidFill>
                <a:srgbClr val="009A44"/>
              </a:solidFill>
              <a:latin typeface="+mn-lt"/>
            </a:endParaRPr>
          </a:p>
        </p:txBody>
      </p:sp>
      <p:sp>
        <p:nvSpPr>
          <p:cNvPr id="3" name="TextBox 2">
            <a:extLst>
              <a:ext uri="{FF2B5EF4-FFF2-40B4-BE49-F238E27FC236}">
                <a16:creationId xmlns:a16="http://schemas.microsoft.com/office/drawing/2014/main" id="{4B0B1D74-D387-4BED-88EE-C32CBF99C22F}"/>
              </a:ext>
            </a:extLst>
          </p:cNvPr>
          <p:cNvSpPr txBox="1"/>
          <p:nvPr/>
        </p:nvSpPr>
        <p:spPr>
          <a:xfrm>
            <a:off x="2376792" y="3198643"/>
            <a:ext cx="9338553" cy="2626360"/>
          </a:xfrm>
          <a:prstGeom prst="rect">
            <a:avLst/>
          </a:prstGeom>
          <a:noFill/>
        </p:spPr>
        <p:txBody>
          <a:bodyPr wrap="square" rtlCol="0">
            <a:spAutoFit/>
          </a:bodyPr>
          <a:lstStyle/>
          <a:p>
            <a:pPr marL="285750" indent="-285750">
              <a:spcAft>
                <a:spcPts val="150"/>
              </a:spcAft>
              <a:buFont typeface="Arial" panose="020B0604020202020204" pitchFamily="34" charset="0"/>
              <a:buChar char="•"/>
            </a:pPr>
            <a:r>
              <a:rPr lang="en-US" sz="2800" dirty="0"/>
              <a:t>Big-deals lock in subscribers to more titles than they’d subscribe to singly</a:t>
            </a:r>
          </a:p>
          <a:p>
            <a:pPr marL="285750" indent="-285750">
              <a:spcAft>
                <a:spcPts val="150"/>
              </a:spcAft>
              <a:buFont typeface="Arial" panose="020B0604020202020204" pitchFamily="34" charset="0"/>
              <a:buChar char="•"/>
            </a:pPr>
            <a:r>
              <a:rPr lang="en-US" sz="2800" dirty="0"/>
              <a:t>Selling individual articles directly to readers</a:t>
            </a:r>
          </a:p>
          <a:p>
            <a:pPr marL="285750" indent="-285750">
              <a:spcAft>
                <a:spcPts val="150"/>
              </a:spcAft>
              <a:buFont typeface="Arial" panose="020B0604020202020204" pitchFamily="34" charset="0"/>
              <a:buChar char="•"/>
            </a:pPr>
            <a:r>
              <a:rPr lang="en-US" sz="2800" dirty="0"/>
              <a:t>Offering additional paid-for-services: statistics, citations</a:t>
            </a:r>
          </a:p>
          <a:p>
            <a:pPr marL="285750" indent="-285750">
              <a:spcAft>
                <a:spcPts val="150"/>
              </a:spcAft>
              <a:buFont typeface="Arial" panose="020B0604020202020204" pitchFamily="34" charset="0"/>
              <a:buChar char="•"/>
            </a:pPr>
            <a:r>
              <a:rPr lang="en-US" sz="2800" dirty="0"/>
              <a:t>Charging for text and data mining</a:t>
            </a:r>
          </a:p>
          <a:p>
            <a:endParaRPr lang="en-US" dirty="0"/>
          </a:p>
        </p:txBody>
      </p:sp>
      <p:sp>
        <p:nvSpPr>
          <p:cNvPr id="6" name="TextBox 5">
            <a:extLst>
              <a:ext uri="{FF2B5EF4-FFF2-40B4-BE49-F238E27FC236}">
                <a16:creationId xmlns:a16="http://schemas.microsoft.com/office/drawing/2014/main" id="{CA5CD874-ACBA-6DCE-113E-32ECC612FA8C}"/>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70202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3B4-A056-4691-9688-BB690163D335}"/>
              </a:ext>
            </a:extLst>
          </p:cNvPr>
          <p:cNvSpPr txBox="1">
            <a:spLocks/>
          </p:cNvSpPr>
          <p:nvPr/>
        </p:nvSpPr>
        <p:spPr>
          <a:xfrm>
            <a:off x="661480" y="774700"/>
            <a:ext cx="5321031" cy="536345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4000" dirty="0">
                <a:solidFill>
                  <a:srgbClr val="009A44"/>
                </a:solidFill>
              </a:rPr>
              <a:t>1998:</a:t>
            </a:r>
          </a:p>
          <a:p>
            <a:pPr eaLnBrk="1" hangingPunct="1"/>
            <a:endParaRPr lang="en-US" altLang="en-US" sz="4000" dirty="0">
              <a:solidFill>
                <a:srgbClr val="009A44"/>
              </a:solidFill>
            </a:endParaRPr>
          </a:p>
          <a:p>
            <a:pPr lvl="1" eaLnBrk="1" hangingPunct="1"/>
            <a:r>
              <a:rPr lang="en-US" altLang="en-US" sz="3200" dirty="0">
                <a:latin typeface="+mn-lt"/>
              </a:rPr>
              <a:t>DRM! The Digital </a:t>
            </a:r>
            <a:r>
              <a:rPr lang="en-US" altLang="en-US" sz="3200" dirty="0" err="1">
                <a:latin typeface="+mn-lt"/>
              </a:rPr>
              <a:t>Millenium</a:t>
            </a:r>
            <a:r>
              <a:rPr lang="en-US" altLang="en-US" sz="3200" dirty="0">
                <a:latin typeface="+mn-lt"/>
              </a:rPr>
              <a:t> Copyright Act made it a crime to circumvent digital rights management (</a:t>
            </a:r>
            <a:r>
              <a:rPr lang="en-US" altLang="en-US" sz="3200" dirty="0" err="1">
                <a:latin typeface="+mn-lt"/>
              </a:rPr>
              <a:t>drm</a:t>
            </a:r>
            <a:r>
              <a:rPr lang="en-US" altLang="en-US" sz="3200" dirty="0">
                <a:latin typeface="+mn-lt"/>
              </a:rPr>
              <a:t>) technology.</a:t>
            </a:r>
            <a:endParaRPr lang="en-US" altLang="en-US" sz="3200" dirty="0">
              <a:solidFill>
                <a:srgbClr val="009A44"/>
              </a:solidFill>
              <a:latin typeface="+mn-lt"/>
            </a:endParaRPr>
          </a:p>
        </p:txBody>
      </p:sp>
      <p:pic>
        <p:nvPicPr>
          <p:cNvPr id="4" name="Picture 3" descr="image of a product key from a Windows Operating System disc case. The product key itself is a sku printed on a yellow sticker applied to the blue background of the case. Above the key is a warning: &quot;Don't lose this product key!&quot;">
            <a:extLst>
              <a:ext uri="{FF2B5EF4-FFF2-40B4-BE49-F238E27FC236}">
                <a16:creationId xmlns:a16="http://schemas.microsoft.com/office/drawing/2014/main" id="{52BAA7D7-215C-4B14-9789-B74B5D07E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421" y="920114"/>
            <a:ext cx="5402859" cy="3811541"/>
          </a:xfrm>
          <a:prstGeom prst="rect">
            <a:avLst/>
          </a:prstGeom>
        </p:spPr>
      </p:pic>
      <p:sp>
        <p:nvSpPr>
          <p:cNvPr id="7" name="TextBox 6">
            <a:extLst>
              <a:ext uri="{FF2B5EF4-FFF2-40B4-BE49-F238E27FC236}">
                <a16:creationId xmlns:a16="http://schemas.microsoft.com/office/drawing/2014/main" id="{BA165F24-8646-B52A-CEE6-B88016E9A79E}"/>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8200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a twitter post from &quot;jonny_saunders&quot; which reads &quot;More fun publisher surveillance: Elsevier embeds a hash in the PDF metadata that is *unique for each time a PDF is downloaded*, this ia a diff between metadata from two of the same paper. Combined with access timestamps, they can uniquely identify the source of any shared PDFs&quot;, and accompanied by an image of the code of the hash which embeds this unique metadata on PDFs.">
            <a:hlinkClick r:id="rId2"/>
            <a:extLst>
              <a:ext uri="{FF2B5EF4-FFF2-40B4-BE49-F238E27FC236}">
                <a16:creationId xmlns:a16="http://schemas.microsoft.com/office/drawing/2014/main" id="{FA8936A4-85B3-423C-90B0-BE7710860A83}"/>
              </a:ext>
            </a:extLst>
          </p:cNvPr>
          <p:cNvPicPr>
            <a:picLocks noChangeAspect="1"/>
          </p:cNvPicPr>
          <p:nvPr/>
        </p:nvPicPr>
        <p:blipFill>
          <a:blip r:embed="rId3"/>
          <a:stretch>
            <a:fillRect/>
          </a:stretch>
        </p:blipFill>
        <p:spPr>
          <a:xfrm>
            <a:off x="5279209" y="0"/>
            <a:ext cx="6912791" cy="6858000"/>
          </a:xfrm>
          <a:prstGeom prst="rect">
            <a:avLst/>
          </a:prstGeom>
        </p:spPr>
      </p:pic>
      <p:sp>
        <p:nvSpPr>
          <p:cNvPr id="4" name="TextBox 3">
            <a:extLst>
              <a:ext uri="{FF2B5EF4-FFF2-40B4-BE49-F238E27FC236}">
                <a16:creationId xmlns:a16="http://schemas.microsoft.com/office/drawing/2014/main" id="{12A04592-E7C6-4D68-B5DF-7D73CFC08EC2}"/>
              </a:ext>
            </a:extLst>
          </p:cNvPr>
          <p:cNvSpPr txBox="1"/>
          <p:nvPr/>
        </p:nvSpPr>
        <p:spPr>
          <a:xfrm>
            <a:off x="945696" y="1490008"/>
            <a:ext cx="3418712" cy="707886"/>
          </a:xfrm>
          <a:prstGeom prst="rect">
            <a:avLst/>
          </a:prstGeom>
          <a:noFill/>
        </p:spPr>
        <p:txBody>
          <a:bodyPr wrap="square" rtlCol="0">
            <a:spAutoFit/>
          </a:bodyPr>
          <a:lstStyle/>
          <a:p>
            <a:r>
              <a:rPr lang="en-US" sz="4000" dirty="0">
                <a:solidFill>
                  <a:srgbClr val="009A44"/>
                </a:solidFill>
                <a:latin typeface="+mj-lt"/>
              </a:rPr>
              <a:t>DRM in 2021:</a:t>
            </a:r>
          </a:p>
        </p:txBody>
      </p:sp>
      <p:sp>
        <p:nvSpPr>
          <p:cNvPr id="6" name="TextBox 5">
            <a:extLst>
              <a:ext uri="{FF2B5EF4-FFF2-40B4-BE49-F238E27FC236}">
                <a16:creationId xmlns:a16="http://schemas.microsoft.com/office/drawing/2014/main" id="{002ADF5E-D965-0878-65FC-C115CB3B8092}"/>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17409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a:extLst>
              <a:ext uri="{FF2B5EF4-FFF2-40B4-BE49-F238E27FC236}">
                <a16:creationId xmlns:a16="http://schemas.microsoft.com/office/drawing/2014/main" id="{D509B0AA-E167-4D2B-BCAB-C55E7B3024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35843" name="Title 1">
            <a:extLst>
              <a:ext uri="{FF2B5EF4-FFF2-40B4-BE49-F238E27FC236}">
                <a16:creationId xmlns:a16="http://schemas.microsoft.com/office/drawing/2014/main" id="{9201EE50-1B08-4FF2-B546-137D336DFE56}"/>
              </a:ext>
            </a:extLst>
          </p:cNvPr>
          <p:cNvSpPr>
            <a:spLocks noGrp="1"/>
          </p:cNvSpPr>
          <p:nvPr>
            <p:ph type="title"/>
          </p:nvPr>
        </p:nvSpPr>
        <p:spPr>
          <a:xfrm>
            <a:off x="2997200" y="1063625"/>
            <a:ext cx="2927350" cy="747713"/>
          </a:xfrm>
        </p:spPr>
        <p:txBody>
          <a:bodyPr/>
          <a:lstStyle/>
          <a:p>
            <a:pPr eaLnBrk="1" hangingPunct="1"/>
            <a:r>
              <a:rPr lang="en-US" altLang="en-US" b="0" dirty="0">
                <a:solidFill>
                  <a:srgbClr val="009A44"/>
                </a:solidFill>
                <a:latin typeface="+mj-lt"/>
              </a:rPr>
              <a:t>also 1998:</a:t>
            </a:r>
          </a:p>
        </p:txBody>
      </p:sp>
      <p:pic>
        <p:nvPicPr>
          <p:cNvPr id="35844" name="Picture 2" descr="Image of the SPARC logo, white text reading &quot;SPARC&quot; on a black background with a red asterisk after the letter &quot;c&quot;">
            <a:extLst>
              <a:ext uri="{FF2B5EF4-FFF2-40B4-BE49-F238E27FC236}">
                <a16:creationId xmlns:a16="http://schemas.microsoft.com/office/drawing/2014/main" id="{7B557C45-A65A-434C-A91D-CBE41250AD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1063625"/>
            <a:ext cx="36703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3">
            <a:extLst>
              <a:ext uri="{FF2B5EF4-FFF2-40B4-BE49-F238E27FC236}">
                <a16:creationId xmlns:a16="http://schemas.microsoft.com/office/drawing/2014/main" id="{E7C7A5E8-ADF2-4683-803A-D0DA7DC4E091}"/>
              </a:ext>
            </a:extLst>
          </p:cNvPr>
          <p:cNvSpPr txBox="1">
            <a:spLocks noChangeArrowheads="1"/>
          </p:cNvSpPr>
          <p:nvPr/>
        </p:nvSpPr>
        <p:spPr bwMode="auto">
          <a:xfrm>
            <a:off x="2797175" y="3365500"/>
            <a:ext cx="67976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en-US" sz="2400" dirty="0">
                <a:latin typeface="Arial" panose="020B0604020202020204" pitchFamily="34" charset="0"/>
                <a:cs typeface="Arial" panose="020B0604020202020204" pitchFamily="34" charset="0"/>
              </a:rPr>
              <a:t>The Scholarly Publishing and Academic Resources Coalition</a:t>
            </a:r>
          </a:p>
          <a:p>
            <a:pPr algn="r">
              <a:lnSpc>
                <a:spcPct val="100000"/>
              </a:lnSpc>
              <a:spcBef>
                <a:spcPct val="0"/>
              </a:spcBef>
              <a:buFontTx/>
              <a:buNone/>
            </a:pPr>
            <a:endParaRPr lang="en-US" altLang="en-US" sz="2400" dirty="0">
              <a:latin typeface="Arial" panose="020B0604020202020204" pitchFamily="34" charset="0"/>
              <a:cs typeface="Arial" panose="020B0604020202020204" pitchFamily="34" charset="0"/>
            </a:endParaRPr>
          </a:p>
          <a:p>
            <a:pPr algn="r">
              <a:lnSpc>
                <a:spcPct val="100000"/>
              </a:lnSpc>
              <a:spcBef>
                <a:spcPct val="0"/>
              </a:spcBef>
              <a:buFontTx/>
              <a:buNone/>
            </a:pPr>
            <a:r>
              <a:rPr lang="en-US" altLang="en-US" sz="2400" dirty="0">
                <a:latin typeface="Arial" panose="020B0604020202020204" pitchFamily="34" charset="0"/>
                <a:cs typeface="Arial" panose="020B0604020202020204" pitchFamily="34" charset="0"/>
              </a:rPr>
              <a:t>established a fund for Open Access Publishing</a:t>
            </a:r>
          </a:p>
          <a:p>
            <a:pPr algn="r">
              <a:lnSpc>
                <a:spcPct val="100000"/>
              </a:lnSpc>
              <a:spcBef>
                <a:spcPct val="0"/>
              </a:spcBef>
              <a:buFontTx/>
              <a:buNone/>
            </a:pPr>
            <a:endParaRPr lang="en-US" altLang="en-US" sz="2400" dirty="0">
              <a:latin typeface="Arial" panose="020B0604020202020204" pitchFamily="34" charset="0"/>
              <a:cs typeface="Arial" panose="020B0604020202020204" pitchFamily="34" charset="0"/>
            </a:endParaRPr>
          </a:p>
          <a:p>
            <a:pPr algn="r">
              <a:lnSpc>
                <a:spcPct val="100000"/>
              </a:lnSpc>
              <a:spcBef>
                <a:spcPct val="0"/>
              </a:spcBef>
              <a:buFontTx/>
              <a:buNone/>
            </a:pPr>
            <a:r>
              <a:rPr lang="en-US" altLang="en-US" sz="2400" dirty="0">
                <a:latin typeface="Arial" panose="020B0604020202020204" pitchFamily="34" charset="0"/>
                <a:cs typeface="Arial" panose="020B0604020202020204" pitchFamily="34" charset="0"/>
              </a:rPr>
              <a:t>also known for its copyright addendum</a:t>
            </a:r>
          </a:p>
          <a:p>
            <a:pPr algn="r">
              <a:lnSpc>
                <a:spcPct val="100000"/>
              </a:lnSpc>
              <a:spcBef>
                <a:spcPct val="0"/>
              </a:spcBef>
              <a:buFontTx/>
              <a:buNone/>
            </a:pPr>
            <a:r>
              <a:rPr lang="en-US" altLang="en-US" sz="1800" dirty="0">
                <a:latin typeface="Arial" panose="020B0604020202020204" pitchFamily="34" charset="0"/>
                <a:cs typeface="Arial" panose="020B0604020202020204" pitchFamily="34" charset="0"/>
              </a:rPr>
              <a:t>(SPARC 2018)</a:t>
            </a:r>
          </a:p>
        </p:txBody>
      </p:sp>
      <p:sp>
        <p:nvSpPr>
          <p:cNvPr id="35846" name="TextBox 4">
            <a:extLst>
              <a:ext uri="{FF2B5EF4-FFF2-40B4-BE49-F238E27FC236}">
                <a16:creationId xmlns:a16="http://schemas.microsoft.com/office/drawing/2014/main" id="{C63DDCA6-31B1-4A58-BA71-B3D7F6B93225}"/>
              </a:ext>
            </a:extLst>
          </p:cNvPr>
          <p:cNvSpPr txBox="1">
            <a:spLocks noChangeArrowheads="1"/>
          </p:cNvSpPr>
          <p:nvPr/>
        </p:nvSpPr>
        <p:spPr bwMode="auto">
          <a:xfrm>
            <a:off x="8313738" y="2976563"/>
            <a:ext cx="1281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en-US" sz="800"/>
              <a:t>https://sparcopen.org/</a:t>
            </a:r>
          </a:p>
        </p:txBody>
      </p:sp>
      <p:sp>
        <p:nvSpPr>
          <p:cNvPr id="3" name="TextBox 2">
            <a:extLst>
              <a:ext uri="{FF2B5EF4-FFF2-40B4-BE49-F238E27FC236}">
                <a16:creationId xmlns:a16="http://schemas.microsoft.com/office/drawing/2014/main" id="{005B1CCF-0357-9190-8A61-B7F8C9DEE3DC}"/>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a:extLst>
              <a:ext uri="{FF2B5EF4-FFF2-40B4-BE49-F238E27FC236}">
                <a16:creationId xmlns:a16="http://schemas.microsoft.com/office/drawing/2014/main" id="{2BE8F758-8AC6-468F-86FC-A25DBB66B8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37891" name="Title 1">
            <a:extLst>
              <a:ext uri="{FF2B5EF4-FFF2-40B4-BE49-F238E27FC236}">
                <a16:creationId xmlns:a16="http://schemas.microsoft.com/office/drawing/2014/main" id="{BC0DA0AF-A3EC-4071-8E89-1C451BD2D9B0}"/>
              </a:ext>
            </a:extLst>
          </p:cNvPr>
          <p:cNvSpPr txBox="1">
            <a:spLocks/>
          </p:cNvSpPr>
          <p:nvPr/>
        </p:nvSpPr>
        <p:spPr bwMode="auto">
          <a:xfrm>
            <a:off x="3346315" y="1506538"/>
            <a:ext cx="248139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4400" dirty="0">
                <a:solidFill>
                  <a:srgbClr val="009A44"/>
                </a:solidFill>
                <a:latin typeface="+mj-lt"/>
              </a:rPr>
              <a:t>2002:</a:t>
            </a:r>
          </a:p>
        </p:txBody>
      </p:sp>
      <p:sp>
        <p:nvSpPr>
          <p:cNvPr id="37892" name="TextBox 7">
            <a:extLst>
              <a:ext uri="{FF2B5EF4-FFF2-40B4-BE49-F238E27FC236}">
                <a16:creationId xmlns:a16="http://schemas.microsoft.com/office/drawing/2014/main" id="{6E7B4C1B-8B93-4A47-9DCA-83ECA4285FE3}"/>
              </a:ext>
            </a:extLst>
          </p:cNvPr>
          <p:cNvSpPr txBox="1">
            <a:spLocks noChangeArrowheads="1"/>
          </p:cNvSpPr>
          <p:nvPr/>
        </p:nvSpPr>
        <p:spPr bwMode="auto">
          <a:xfrm>
            <a:off x="4318000" y="1768475"/>
            <a:ext cx="59896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en-US" sz="2400" dirty="0">
                <a:latin typeface="+mn-lt"/>
                <a:cs typeface="Arial" panose="020B0604020202020204" pitchFamily="34" charset="0"/>
              </a:rPr>
              <a:t>Coined the term:</a:t>
            </a:r>
          </a:p>
          <a:p>
            <a:pPr algn="r">
              <a:lnSpc>
                <a:spcPct val="100000"/>
              </a:lnSpc>
              <a:spcBef>
                <a:spcPct val="0"/>
              </a:spcBef>
              <a:buFontTx/>
              <a:buNone/>
            </a:pPr>
            <a:r>
              <a:rPr lang="en-US" altLang="en-US" sz="2400" dirty="0">
                <a:latin typeface="+mn-lt"/>
                <a:cs typeface="Arial" panose="020B0604020202020204" pitchFamily="34" charset="0"/>
              </a:rPr>
              <a:t>“</a:t>
            </a:r>
            <a:r>
              <a:rPr lang="en-US" altLang="en-US" sz="2400" b="1" dirty="0">
                <a:latin typeface="+mn-lt"/>
                <a:cs typeface="Arial" panose="020B0604020202020204" pitchFamily="34" charset="0"/>
              </a:rPr>
              <a:t>open educational resources</a:t>
            </a:r>
            <a:r>
              <a:rPr lang="en-US" altLang="en-US" sz="2400" dirty="0">
                <a:latin typeface="+mn-lt"/>
                <a:cs typeface="Arial" panose="020B0604020202020204" pitchFamily="34" charset="0"/>
              </a:rPr>
              <a:t>”</a:t>
            </a:r>
          </a:p>
          <a:p>
            <a:pPr algn="r">
              <a:lnSpc>
                <a:spcPct val="100000"/>
              </a:lnSpc>
              <a:spcBef>
                <a:spcPct val="0"/>
              </a:spcBef>
              <a:buFontTx/>
              <a:buNone/>
            </a:pPr>
            <a:r>
              <a:rPr lang="en-US" altLang="en-US" sz="2400" dirty="0">
                <a:latin typeface="+mn-lt"/>
                <a:cs typeface="Arial" panose="020B0604020202020204" pitchFamily="34" charset="0"/>
              </a:rPr>
              <a:t>at the </a:t>
            </a:r>
            <a:r>
              <a:rPr lang="en-US" altLang="en-US" sz="2400" i="1" dirty="0">
                <a:latin typeface="+mn-lt"/>
                <a:cs typeface="Arial" panose="020B0604020202020204" pitchFamily="34" charset="0"/>
              </a:rPr>
              <a:t>Forum on the Impact of Open Courseware for Higher Education in Developing Countries</a:t>
            </a:r>
          </a:p>
          <a:p>
            <a:pPr algn="r">
              <a:lnSpc>
                <a:spcPct val="100000"/>
              </a:lnSpc>
              <a:spcBef>
                <a:spcPct val="0"/>
              </a:spcBef>
              <a:buFontTx/>
              <a:buNone/>
            </a:pPr>
            <a:r>
              <a:rPr lang="en-US" altLang="en-US" sz="1800" dirty="0">
                <a:latin typeface="+mn-lt"/>
                <a:cs typeface="Arial" panose="020B0604020202020204" pitchFamily="34" charset="0"/>
              </a:rPr>
              <a:t>(Johnstone 2005)</a:t>
            </a:r>
          </a:p>
        </p:txBody>
      </p:sp>
      <p:sp>
        <p:nvSpPr>
          <p:cNvPr id="37893" name="TextBox 8">
            <a:extLst>
              <a:ext uri="{FF2B5EF4-FFF2-40B4-BE49-F238E27FC236}">
                <a16:creationId xmlns:a16="http://schemas.microsoft.com/office/drawing/2014/main" id="{E96A2992-050A-4975-8FD6-E345F828E055}"/>
              </a:ext>
            </a:extLst>
          </p:cNvPr>
          <p:cNvSpPr txBox="1">
            <a:spLocks noChangeArrowheads="1"/>
          </p:cNvSpPr>
          <p:nvPr/>
        </p:nvSpPr>
        <p:spPr bwMode="auto">
          <a:xfrm>
            <a:off x="9136063" y="1552575"/>
            <a:ext cx="1171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00"/>
              <a:t>https://en.unesco.org/</a:t>
            </a:r>
          </a:p>
        </p:txBody>
      </p:sp>
      <p:pic>
        <p:nvPicPr>
          <p:cNvPr id="37894" name="Picture 1" descr="an image of the UNESCO logo">
            <a:extLst>
              <a:ext uri="{FF2B5EF4-FFF2-40B4-BE49-F238E27FC236}">
                <a16:creationId xmlns:a16="http://schemas.microsoft.com/office/drawing/2014/main" id="{C974BE46-EB92-47F6-8BA1-F7420697ED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381000"/>
            <a:ext cx="42957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an image of the creative commons logo">
            <a:extLst>
              <a:ext uri="{FF2B5EF4-FFF2-40B4-BE49-F238E27FC236}">
                <a16:creationId xmlns:a16="http://schemas.microsoft.com/office/drawing/2014/main" id="{FF59C805-A3B4-49C8-9D0E-DD698E39B0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77150" y="4343400"/>
            <a:ext cx="2552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Box 8">
            <a:extLst>
              <a:ext uri="{FF2B5EF4-FFF2-40B4-BE49-F238E27FC236}">
                <a16:creationId xmlns:a16="http://schemas.microsoft.com/office/drawing/2014/main" id="{A1BF550F-581F-43E0-962E-80515CD7AEC2}"/>
              </a:ext>
            </a:extLst>
          </p:cNvPr>
          <p:cNvSpPr txBox="1">
            <a:spLocks noChangeArrowheads="1"/>
          </p:cNvSpPr>
          <p:nvPr/>
        </p:nvSpPr>
        <p:spPr bwMode="auto">
          <a:xfrm>
            <a:off x="5189538" y="5389563"/>
            <a:ext cx="5118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en-US" sz="2400" dirty="0">
                <a:latin typeface="+mn-lt"/>
                <a:cs typeface="Arial" panose="020B0604020202020204" pitchFamily="34" charset="0"/>
              </a:rPr>
              <a:t>Released a set of copyright licenses which allowed differing kinds of reuse, unlike traditional copyright.</a:t>
            </a:r>
          </a:p>
        </p:txBody>
      </p:sp>
      <p:sp>
        <p:nvSpPr>
          <p:cNvPr id="3" name="TextBox 2">
            <a:extLst>
              <a:ext uri="{FF2B5EF4-FFF2-40B4-BE49-F238E27FC236}">
                <a16:creationId xmlns:a16="http://schemas.microsoft.com/office/drawing/2014/main" id="{A35E0769-00AB-AE04-A2B3-0409B46D1C0C}"/>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a:extLst>
              <a:ext uri="{FF2B5EF4-FFF2-40B4-BE49-F238E27FC236}">
                <a16:creationId xmlns:a16="http://schemas.microsoft.com/office/drawing/2014/main" id="{50BE9C06-A41D-4F07-9755-B4BDC76D945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9" name="Down Arrow 8">
            <a:extLst>
              <a:ext uri="{FF2B5EF4-FFF2-40B4-BE49-F238E27FC236}">
                <a16:creationId xmlns:a16="http://schemas.microsoft.com/office/drawing/2014/main" id="{A2862452-B2E0-4406-808A-A3BEAB5C8E0E}"/>
              </a:ext>
            </a:extLst>
          </p:cNvPr>
          <p:cNvSpPr/>
          <p:nvPr/>
        </p:nvSpPr>
        <p:spPr>
          <a:xfrm>
            <a:off x="4954588" y="2644775"/>
            <a:ext cx="547687" cy="1316038"/>
          </a:xfrm>
          <a:prstGeom prst="downArrow">
            <a:avLst>
              <a:gd name="adj1" fmla="val 30327"/>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65" name="Picture 4" descr="an image of the creative commons logo">
            <a:extLst>
              <a:ext uri="{FF2B5EF4-FFF2-40B4-BE49-F238E27FC236}">
                <a16:creationId xmlns:a16="http://schemas.microsoft.com/office/drawing/2014/main" id="{C4C811FC-285F-4461-82CF-055A01439D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913" y="4270375"/>
            <a:ext cx="2552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itle 1">
            <a:extLst>
              <a:ext uri="{FF2B5EF4-FFF2-40B4-BE49-F238E27FC236}">
                <a16:creationId xmlns:a16="http://schemas.microsoft.com/office/drawing/2014/main" id="{AC9CD04C-BF2F-414C-8A9F-905E8366D1CD}"/>
              </a:ext>
            </a:extLst>
          </p:cNvPr>
          <p:cNvSpPr txBox="1">
            <a:spLocks/>
          </p:cNvSpPr>
          <p:nvPr/>
        </p:nvSpPr>
        <p:spPr bwMode="auto">
          <a:xfrm>
            <a:off x="6607175" y="4327525"/>
            <a:ext cx="505618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4400" dirty="0">
                <a:solidFill>
                  <a:srgbClr val="009A44"/>
                </a:solidFill>
                <a:latin typeface="+mn-lt"/>
              </a:rPr>
              <a:t>licensed resources</a:t>
            </a:r>
          </a:p>
        </p:txBody>
      </p:sp>
      <p:sp>
        <p:nvSpPr>
          <p:cNvPr id="7" name="Title 1">
            <a:extLst>
              <a:ext uri="{FF2B5EF4-FFF2-40B4-BE49-F238E27FC236}">
                <a16:creationId xmlns:a16="http://schemas.microsoft.com/office/drawing/2014/main" id="{84C5FEB3-8154-41A1-AC76-0615AB428744}"/>
              </a:ext>
            </a:extLst>
          </p:cNvPr>
          <p:cNvSpPr txBox="1">
            <a:spLocks/>
          </p:cNvSpPr>
          <p:nvPr/>
        </p:nvSpPr>
        <p:spPr bwMode="auto">
          <a:xfrm>
            <a:off x="3871912" y="1549174"/>
            <a:ext cx="6556601"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4400" dirty="0">
                <a:solidFill>
                  <a:srgbClr val="009A44"/>
                </a:solidFill>
                <a:latin typeface="+mn-lt"/>
              </a:rPr>
              <a:t>Open access resources</a:t>
            </a:r>
          </a:p>
        </p:txBody>
      </p:sp>
      <p:sp>
        <p:nvSpPr>
          <p:cNvPr id="3" name="TextBox 2">
            <a:extLst>
              <a:ext uri="{FF2B5EF4-FFF2-40B4-BE49-F238E27FC236}">
                <a16:creationId xmlns:a16="http://schemas.microsoft.com/office/drawing/2014/main" id="{528B96E5-EDC7-1E0E-AE90-874A96BC0E1D}"/>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a:extLst>
              <a:ext uri="{FF2B5EF4-FFF2-40B4-BE49-F238E27FC236}">
                <a16:creationId xmlns:a16="http://schemas.microsoft.com/office/drawing/2014/main" id="{4AD7DC70-BF2E-4E84-BA82-A2A7759CD7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7171" name="TextBox 7">
            <a:extLst>
              <a:ext uri="{FF2B5EF4-FFF2-40B4-BE49-F238E27FC236}">
                <a16:creationId xmlns:a16="http://schemas.microsoft.com/office/drawing/2014/main" id="{E9E2287E-C22E-4C4C-BE18-0A2DD9E0B719}"/>
              </a:ext>
            </a:extLst>
          </p:cNvPr>
          <p:cNvSpPr txBox="1">
            <a:spLocks noChangeArrowheads="1"/>
          </p:cNvSpPr>
          <p:nvPr/>
        </p:nvSpPr>
        <p:spPr bwMode="auto">
          <a:xfrm>
            <a:off x="581025" y="782638"/>
            <a:ext cx="10633075"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1428750" indent="-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5000" b="1" dirty="0">
                <a:solidFill>
                  <a:srgbClr val="009A44"/>
                </a:solidFill>
                <a:latin typeface="+mj-lt"/>
                <a:cs typeface="Arial" panose="020B0604020202020204" pitchFamily="34" charset="0"/>
              </a:rPr>
              <a:t>today:</a:t>
            </a:r>
            <a:endParaRPr lang="en-US" altLang="en-US" sz="5000" dirty="0">
              <a:solidFill>
                <a:srgbClr val="009A44"/>
              </a:solidFill>
              <a:latin typeface="+mj-lt"/>
              <a:cs typeface="Arial" panose="020B0604020202020204" pitchFamily="34" charset="0"/>
            </a:endParaRPr>
          </a:p>
          <a:p>
            <a:pPr eaLnBrk="1" hangingPunct="1">
              <a:lnSpc>
                <a:spcPct val="100000"/>
              </a:lnSpc>
              <a:spcBef>
                <a:spcPct val="0"/>
              </a:spcBef>
            </a:pPr>
            <a:r>
              <a:rPr lang="en-US" altLang="en-US" sz="3600" dirty="0">
                <a:latin typeface="Arial" panose="020B0604020202020204" pitchFamily="34" charset="0"/>
                <a:cs typeface="Arial" panose="020B0604020202020204" pitchFamily="34" charset="0"/>
              </a:rPr>
              <a:t>the knowledge economy</a:t>
            </a:r>
          </a:p>
          <a:p>
            <a:pPr lvl="1" eaLnBrk="1" hangingPunct="1">
              <a:lnSpc>
                <a:spcPct val="100000"/>
              </a:lnSpc>
              <a:spcBef>
                <a:spcPct val="0"/>
              </a:spcBef>
            </a:pPr>
            <a:r>
              <a:rPr lang="en-US" altLang="en-US" sz="3200" dirty="0">
                <a:latin typeface="Arial" panose="020B0604020202020204" pitchFamily="34" charset="0"/>
                <a:cs typeface="Arial" panose="020B0604020202020204" pitchFamily="34" charset="0"/>
              </a:rPr>
              <a:t>SQ3R</a:t>
            </a:r>
          </a:p>
          <a:p>
            <a:pPr lvl="1" eaLnBrk="1" hangingPunct="1">
              <a:lnSpc>
                <a:spcPct val="100000"/>
              </a:lnSpc>
              <a:spcBef>
                <a:spcPct val="0"/>
              </a:spcBef>
            </a:pPr>
            <a:r>
              <a:rPr lang="en-US" altLang="en-US" sz="3200" dirty="0">
                <a:latin typeface="Arial" panose="020B0604020202020204" pitchFamily="34" charset="0"/>
                <a:cs typeface="Arial" panose="020B0604020202020204" pitchFamily="34" charset="0"/>
              </a:rPr>
              <a:t>Mini lecture</a:t>
            </a:r>
          </a:p>
          <a:p>
            <a:pPr lvl="1" eaLnBrk="1" hangingPunct="1">
              <a:lnSpc>
                <a:spcPct val="100000"/>
              </a:lnSpc>
              <a:spcBef>
                <a:spcPct val="0"/>
              </a:spcBef>
            </a:pPr>
            <a:r>
              <a:rPr lang="en-US" altLang="en-US" sz="3200" dirty="0">
                <a:latin typeface="Arial" panose="020B0604020202020204" pitchFamily="34" charset="0"/>
                <a:cs typeface="Arial" panose="020B0604020202020204" pitchFamily="34" charset="0"/>
              </a:rPr>
              <a:t>Re-use activity</a:t>
            </a:r>
          </a:p>
          <a:p>
            <a:pPr lvl="1" eaLnBrk="1" hangingPunct="1">
              <a:lnSpc>
                <a:spcPct val="100000"/>
              </a:lnSpc>
              <a:spcBef>
                <a:spcPct val="0"/>
              </a:spcBef>
            </a:pPr>
            <a:r>
              <a:rPr lang="en-US" altLang="en-US" sz="3200" dirty="0">
                <a:latin typeface="Arial" panose="020B0604020202020204" pitchFamily="34" charset="0"/>
                <a:cs typeface="Arial" panose="020B0604020202020204" pitchFamily="34" charset="0"/>
              </a:rPr>
              <a:t>Mini lecture</a:t>
            </a:r>
          </a:p>
          <a:p>
            <a:pPr lvl="1" eaLnBrk="1" hangingPunct="1">
              <a:lnSpc>
                <a:spcPct val="100000"/>
              </a:lnSpc>
              <a:spcBef>
                <a:spcPct val="0"/>
              </a:spcBef>
            </a:pPr>
            <a:r>
              <a:rPr lang="en-US" altLang="en-US" sz="3200" dirty="0">
                <a:latin typeface="Arial" panose="020B0604020202020204" pitchFamily="34" charset="0"/>
                <a:cs typeface="Arial" panose="020B0604020202020204" pitchFamily="34" charset="0"/>
              </a:rPr>
              <a:t>Journal rating activity</a:t>
            </a:r>
          </a:p>
        </p:txBody>
      </p:sp>
      <p:sp>
        <p:nvSpPr>
          <p:cNvPr id="3" name="TextBox 2">
            <a:extLst>
              <a:ext uri="{FF2B5EF4-FFF2-40B4-BE49-F238E27FC236}">
                <a16:creationId xmlns:a16="http://schemas.microsoft.com/office/drawing/2014/main" id="{A88E9A71-B53F-4605-D8C4-1D4A20B73082}"/>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a:extLst>
              <a:ext uri="{FF2B5EF4-FFF2-40B4-BE49-F238E27FC236}">
                <a16:creationId xmlns:a16="http://schemas.microsoft.com/office/drawing/2014/main" id="{99E4B653-B128-4936-8EB2-939BB3A022F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16387" name="Title 1">
            <a:extLst>
              <a:ext uri="{FF2B5EF4-FFF2-40B4-BE49-F238E27FC236}">
                <a16:creationId xmlns:a16="http://schemas.microsoft.com/office/drawing/2014/main" id="{96F8AF61-BBC6-447C-9409-153B0FEA6D8A}"/>
              </a:ext>
            </a:extLst>
          </p:cNvPr>
          <p:cNvSpPr txBox="1">
            <a:spLocks/>
          </p:cNvSpPr>
          <p:nvPr/>
        </p:nvSpPr>
        <p:spPr bwMode="auto">
          <a:xfrm>
            <a:off x="2878138" y="676275"/>
            <a:ext cx="91662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4400" i="1" dirty="0">
                <a:solidFill>
                  <a:srgbClr val="009A44"/>
                </a:solidFill>
                <a:latin typeface="+mn-lt"/>
              </a:rPr>
              <a:t>open</a:t>
            </a:r>
            <a:r>
              <a:rPr lang="en-US" altLang="en-US" sz="4400" dirty="0">
                <a:solidFill>
                  <a:srgbClr val="009A44"/>
                </a:solidFill>
                <a:latin typeface="+mn-lt"/>
              </a:rPr>
              <a:t> educational resources </a:t>
            </a:r>
          </a:p>
          <a:p>
            <a:pPr eaLnBrk="1" hangingPunct="1">
              <a:spcBef>
                <a:spcPct val="0"/>
              </a:spcBef>
              <a:buFontTx/>
              <a:buNone/>
            </a:pPr>
            <a:r>
              <a:rPr lang="en-US" altLang="en-US" sz="4400" dirty="0">
                <a:solidFill>
                  <a:srgbClr val="009A44"/>
                </a:solidFill>
                <a:latin typeface="+mn-lt"/>
              </a:rPr>
              <a:t>allows authors to </a:t>
            </a:r>
          </a:p>
          <a:p>
            <a:pPr eaLnBrk="1" hangingPunct="1">
              <a:spcBef>
                <a:spcPct val="0"/>
              </a:spcBef>
              <a:buFontTx/>
              <a:buNone/>
            </a:pPr>
            <a:r>
              <a:rPr lang="en-US" altLang="en-US" sz="4400" dirty="0">
                <a:solidFill>
                  <a:srgbClr val="009A44"/>
                </a:solidFill>
                <a:latin typeface="+mn-lt"/>
              </a:rPr>
              <a:t>allow users different kinds of reuse</a:t>
            </a:r>
          </a:p>
        </p:txBody>
      </p:sp>
      <p:pic>
        <p:nvPicPr>
          <p:cNvPr id="16388" name="Picture 4" descr="an image of the creative commons logo">
            <a:extLst>
              <a:ext uri="{FF2B5EF4-FFF2-40B4-BE49-F238E27FC236}">
                <a16:creationId xmlns:a16="http://schemas.microsoft.com/office/drawing/2014/main" id="{53F7BD00-2DD6-475D-8423-EE959B221F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3676650"/>
            <a:ext cx="2552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a:extLst>
              <a:ext uri="{FF2B5EF4-FFF2-40B4-BE49-F238E27FC236}">
                <a16:creationId xmlns:a16="http://schemas.microsoft.com/office/drawing/2014/main" id="{D560CFBB-52E5-4856-8B51-10AE79BE2C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1250" y="3036888"/>
            <a:ext cx="2162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a:extLst>
              <a:ext uri="{FF2B5EF4-FFF2-40B4-BE49-F238E27FC236}">
                <a16:creationId xmlns:a16="http://schemas.microsoft.com/office/drawing/2014/main" id="{F22346DF-80DA-4306-B3E4-AA51341056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3679825"/>
            <a:ext cx="2095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a:extLst>
              <a:ext uri="{FF2B5EF4-FFF2-40B4-BE49-F238E27FC236}">
                <a16:creationId xmlns:a16="http://schemas.microsoft.com/office/drawing/2014/main" id="{039A7516-7F32-465F-A971-A6CC2587C9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53388" y="4532313"/>
            <a:ext cx="25431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a:extLst>
              <a:ext uri="{FF2B5EF4-FFF2-40B4-BE49-F238E27FC236}">
                <a16:creationId xmlns:a16="http://schemas.microsoft.com/office/drawing/2014/main" id="{22FFD2A4-C19A-449E-8C7F-8D5E7A8670A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214938"/>
            <a:ext cx="2438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A63F7637-6798-49EE-95FF-59A2CB0DEA11}"/>
              </a:ext>
            </a:extLst>
          </p:cNvPr>
          <p:cNvCxnSpPr/>
          <p:nvPr/>
        </p:nvCxnSpPr>
        <p:spPr>
          <a:xfrm flipV="1">
            <a:off x="6096000" y="3429000"/>
            <a:ext cx="1273175" cy="34448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49B5F616-5064-42FA-AD24-DA212FC53E03}"/>
              </a:ext>
            </a:extLst>
          </p:cNvPr>
          <p:cNvCxnSpPr/>
          <p:nvPr/>
        </p:nvCxnSpPr>
        <p:spPr>
          <a:xfrm>
            <a:off x="6080125" y="3994150"/>
            <a:ext cx="2301875" cy="952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0682B8D5-89B9-4F7D-AB29-6FA982B1737D}"/>
              </a:ext>
            </a:extLst>
          </p:cNvPr>
          <p:cNvCxnSpPr>
            <a:stCxn id="16388" idx="3"/>
          </p:cNvCxnSpPr>
          <p:nvPr/>
        </p:nvCxnSpPr>
        <p:spPr>
          <a:xfrm>
            <a:off x="6096000" y="4100513"/>
            <a:ext cx="1865313" cy="62706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4E9EF236-114C-414F-BC3A-8DF31BD5D325}"/>
              </a:ext>
            </a:extLst>
          </p:cNvPr>
          <p:cNvCxnSpPr/>
          <p:nvPr/>
        </p:nvCxnSpPr>
        <p:spPr>
          <a:xfrm>
            <a:off x="6080125" y="4260850"/>
            <a:ext cx="1158875" cy="109061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6397" name="TextBox 1">
            <a:extLst>
              <a:ext uri="{FF2B5EF4-FFF2-40B4-BE49-F238E27FC236}">
                <a16:creationId xmlns:a16="http://schemas.microsoft.com/office/drawing/2014/main" id="{54C07F03-F03D-465C-AE20-25DB86F09359}"/>
              </a:ext>
            </a:extLst>
          </p:cNvPr>
          <p:cNvSpPr txBox="1">
            <a:spLocks noChangeArrowheads="1"/>
          </p:cNvSpPr>
          <p:nvPr/>
        </p:nvSpPr>
        <p:spPr bwMode="auto">
          <a:xfrm>
            <a:off x="9324975" y="5832475"/>
            <a:ext cx="1266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00"/>
              <a:t>CreativeCommons 2018</a:t>
            </a:r>
          </a:p>
        </p:txBody>
      </p:sp>
      <p:sp>
        <p:nvSpPr>
          <p:cNvPr id="16398" name="TextBox 14">
            <a:extLst>
              <a:ext uri="{FF2B5EF4-FFF2-40B4-BE49-F238E27FC236}">
                <a16:creationId xmlns:a16="http://schemas.microsoft.com/office/drawing/2014/main" id="{F3A2A7C7-2A09-4FCD-A03B-F17AA5913A59}"/>
              </a:ext>
            </a:extLst>
          </p:cNvPr>
          <p:cNvSpPr txBox="1">
            <a:spLocks noChangeArrowheads="1"/>
          </p:cNvSpPr>
          <p:nvPr/>
        </p:nvSpPr>
        <p:spPr bwMode="auto">
          <a:xfrm>
            <a:off x="11245850" y="6561138"/>
            <a:ext cx="839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00"/>
              <a:t>sparcopen.org</a:t>
            </a:r>
          </a:p>
        </p:txBody>
      </p:sp>
      <p:sp>
        <p:nvSpPr>
          <p:cNvPr id="3" name="TextBox 2">
            <a:extLst>
              <a:ext uri="{FF2B5EF4-FFF2-40B4-BE49-F238E27FC236}">
                <a16:creationId xmlns:a16="http://schemas.microsoft.com/office/drawing/2014/main" id="{E6DB611E-76B8-EEF4-D93B-5E384FA86EB2}"/>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webpage for the open access textbook, &quot;Supporting individuals with intellectual disabilities and mental illness&quot;, shows that the text is licensed under a creative commons attribution license">
            <a:extLst>
              <a:ext uri="{FF2B5EF4-FFF2-40B4-BE49-F238E27FC236}">
                <a16:creationId xmlns:a16="http://schemas.microsoft.com/office/drawing/2014/main" id="{EF9E7C8F-9B98-46D7-9365-EB9337449E14}"/>
              </a:ext>
            </a:extLst>
          </p:cNvPr>
          <p:cNvPicPr>
            <a:picLocks noChangeAspect="1"/>
          </p:cNvPicPr>
          <p:nvPr/>
        </p:nvPicPr>
        <p:blipFill>
          <a:blip r:embed="rId2"/>
          <a:stretch>
            <a:fillRect/>
          </a:stretch>
        </p:blipFill>
        <p:spPr>
          <a:xfrm>
            <a:off x="3063260" y="0"/>
            <a:ext cx="9128740" cy="6858000"/>
          </a:xfrm>
          <a:prstGeom prst="rect">
            <a:avLst/>
          </a:prstGeom>
        </p:spPr>
      </p:pic>
      <p:sp>
        <p:nvSpPr>
          <p:cNvPr id="3" name="Arrow: Right 2">
            <a:extLst>
              <a:ext uri="{FF2B5EF4-FFF2-40B4-BE49-F238E27FC236}">
                <a16:creationId xmlns:a16="http://schemas.microsoft.com/office/drawing/2014/main" id="{00A18764-6B8D-4A9F-8685-007A1E4DA4D9}"/>
              </a:ext>
            </a:extLst>
          </p:cNvPr>
          <p:cNvSpPr/>
          <p:nvPr/>
        </p:nvSpPr>
        <p:spPr>
          <a:xfrm rot="1752678">
            <a:off x="1393370" y="5192485"/>
            <a:ext cx="1632857" cy="1240972"/>
          </a:xfrm>
          <a:prstGeom prst="rightArrow">
            <a:avLst>
              <a:gd name="adj1" fmla="val 28947"/>
              <a:gd name="adj2" fmla="val 50000"/>
            </a:avLst>
          </a:prstGeom>
          <a:solidFill>
            <a:srgbClr val="009A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9383E7F-AB84-4A41-BF1E-C4AB33124937}"/>
              </a:ext>
            </a:extLst>
          </p:cNvPr>
          <p:cNvSpPr txBox="1">
            <a:spLocks/>
          </p:cNvSpPr>
          <p:nvPr/>
        </p:nvSpPr>
        <p:spPr bwMode="auto">
          <a:xfrm>
            <a:off x="173608" y="3429000"/>
            <a:ext cx="2718318" cy="254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rgbClr val="009A44"/>
                </a:solidFill>
                <a:latin typeface="+mj-lt"/>
              </a:rPr>
              <a:t>OA textbook w/a CC-BY license</a:t>
            </a:r>
          </a:p>
        </p:txBody>
      </p:sp>
      <p:sp>
        <p:nvSpPr>
          <p:cNvPr id="5" name="TextBox 4">
            <a:extLst>
              <a:ext uri="{FF2B5EF4-FFF2-40B4-BE49-F238E27FC236}">
                <a16:creationId xmlns:a16="http://schemas.microsoft.com/office/drawing/2014/main" id="{D19B4265-2613-4769-A1BC-457C2D1B4914}"/>
              </a:ext>
            </a:extLst>
          </p:cNvPr>
          <p:cNvSpPr txBox="1"/>
          <p:nvPr/>
        </p:nvSpPr>
        <p:spPr>
          <a:xfrm>
            <a:off x="173608" y="5903893"/>
            <a:ext cx="1686769" cy="954107"/>
          </a:xfrm>
          <a:prstGeom prst="rect">
            <a:avLst/>
          </a:prstGeom>
          <a:noFill/>
        </p:spPr>
        <p:txBody>
          <a:bodyPr wrap="square" rtlCol="0">
            <a:spAutoFit/>
          </a:bodyPr>
          <a:lstStyle/>
          <a:p>
            <a:pPr algn="r"/>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2080136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E15"/>
        </a:solidFill>
        <a:effectLst/>
      </p:bgPr>
    </p:bg>
    <p:spTree>
      <p:nvGrpSpPr>
        <p:cNvPr id="1" name=""/>
        <p:cNvGrpSpPr/>
        <p:nvPr/>
      </p:nvGrpSpPr>
      <p:grpSpPr>
        <a:xfrm>
          <a:off x="0" y="0"/>
          <a:ext cx="0" cy="0"/>
          <a:chOff x="0" y="0"/>
          <a:chExt cx="0" cy="0"/>
        </a:xfrm>
      </p:grpSpPr>
      <p:pic>
        <p:nvPicPr>
          <p:cNvPr id="2" name="Picture 1" descr="screenshot of the cover page of the 2021 editorial &quot;The Editors' Perspective: Online Teaching and Learning in A Pandemic&quot; from the Journal of Occupational Therapy Education">
            <a:extLst>
              <a:ext uri="{FF2B5EF4-FFF2-40B4-BE49-F238E27FC236}">
                <a16:creationId xmlns:a16="http://schemas.microsoft.com/office/drawing/2014/main" id="{041A96F1-FB5E-40CD-A186-EEB8CE1C51B7}"/>
              </a:ext>
            </a:extLst>
          </p:cNvPr>
          <p:cNvPicPr>
            <a:picLocks noChangeAspect="1"/>
          </p:cNvPicPr>
          <p:nvPr/>
        </p:nvPicPr>
        <p:blipFill>
          <a:blip r:embed="rId2"/>
          <a:stretch>
            <a:fillRect/>
          </a:stretch>
        </p:blipFill>
        <p:spPr>
          <a:xfrm>
            <a:off x="3782136" y="0"/>
            <a:ext cx="6260585" cy="6858000"/>
          </a:xfrm>
          <a:prstGeom prst="rect">
            <a:avLst/>
          </a:prstGeom>
          <a:ln>
            <a:solidFill>
              <a:schemeClr val="tx1"/>
            </a:solidFill>
          </a:ln>
        </p:spPr>
      </p:pic>
      <p:pic>
        <p:nvPicPr>
          <p:cNvPr id="3" name="Picture 2" descr="screenshot of the bottom of the cover page of the 2021 editorial &quot;The Editors' Perspective: Online Teaching and Learning in A Pandemic&quot; from the Journal of Occupational Therapy Education, depicting a CC-BY-NC creative commons license symbol and license statement, hyperlinked to the creative commons website">
            <a:extLst>
              <a:ext uri="{FF2B5EF4-FFF2-40B4-BE49-F238E27FC236}">
                <a16:creationId xmlns:a16="http://schemas.microsoft.com/office/drawing/2014/main" id="{9C741D2E-5A9F-4B76-9917-F6B78F83BD57}"/>
              </a:ext>
            </a:extLst>
          </p:cNvPr>
          <p:cNvPicPr>
            <a:picLocks noChangeAspect="1"/>
          </p:cNvPicPr>
          <p:nvPr/>
        </p:nvPicPr>
        <p:blipFill>
          <a:blip r:embed="rId3"/>
          <a:stretch>
            <a:fillRect/>
          </a:stretch>
        </p:blipFill>
        <p:spPr>
          <a:xfrm>
            <a:off x="5292333" y="3799115"/>
            <a:ext cx="6418818" cy="6858000"/>
          </a:xfrm>
          <a:prstGeom prst="rect">
            <a:avLst/>
          </a:prstGeom>
          <a:ln>
            <a:solidFill>
              <a:schemeClr val="tx1"/>
            </a:solidFill>
          </a:ln>
        </p:spPr>
      </p:pic>
      <p:sp>
        <p:nvSpPr>
          <p:cNvPr id="4" name="Title 1">
            <a:extLst>
              <a:ext uri="{FF2B5EF4-FFF2-40B4-BE49-F238E27FC236}">
                <a16:creationId xmlns:a16="http://schemas.microsoft.com/office/drawing/2014/main" id="{94C5C3BE-3F43-42F7-B2C6-D9DEF96457D2}"/>
              </a:ext>
            </a:extLst>
          </p:cNvPr>
          <p:cNvSpPr txBox="1">
            <a:spLocks/>
          </p:cNvSpPr>
          <p:nvPr/>
        </p:nvSpPr>
        <p:spPr bwMode="auto">
          <a:xfrm>
            <a:off x="257856" y="3073174"/>
            <a:ext cx="3356201" cy="254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chemeClr val="bg1"/>
                </a:solidFill>
                <a:latin typeface="+mj-lt"/>
              </a:rPr>
              <a:t>OA article w/a CC-NC-ND license</a:t>
            </a:r>
          </a:p>
        </p:txBody>
      </p:sp>
      <p:sp>
        <p:nvSpPr>
          <p:cNvPr id="5" name="Arrow: Right 4">
            <a:extLst>
              <a:ext uri="{FF2B5EF4-FFF2-40B4-BE49-F238E27FC236}">
                <a16:creationId xmlns:a16="http://schemas.microsoft.com/office/drawing/2014/main" id="{82B54F61-BF31-4381-82BA-1DED85D9F066}"/>
              </a:ext>
            </a:extLst>
          </p:cNvPr>
          <p:cNvSpPr/>
          <p:nvPr/>
        </p:nvSpPr>
        <p:spPr>
          <a:xfrm rot="982950">
            <a:off x="2856164" y="4368545"/>
            <a:ext cx="3085164" cy="923358"/>
          </a:xfrm>
          <a:prstGeom prst="rightArrow">
            <a:avLst>
              <a:gd name="adj1" fmla="val 28947"/>
              <a:gd name="adj2" fmla="val 76622"/>
            </a:avLst>
          </a:prstGeom>
          <a:solidFill>
            <a:srgbClr val="009A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603B49-7891-5E22-17A0-253CDCD09587}"/>
              </a:ext>
            </a:extLst>
          </p:cNvPr>
          <p:cNvSpPr txBox="1"/>
          <p:nvPr/>
        </p:nvSpPr>
        <p:spPr>
          <a:xfrm>
            <a:off x="-16031" y="5821456"/>
            <a:ext cx="2804607" cy="923330"/>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1417010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E15"/>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C5C3BE-3F43-42F7-B2C6-D9DEF96457D2}"/>
              </a:ext>
            </a:extLst>
          </p:cNvPr>
          <p:cNvSpPr txBox="1">
            <a:spLocks/>
          </p:cNvSpPr>
          <p:nvPr/>
        </p:nvSpPr>
        <p:spPr bwMode="auto">
          <a:xfrm>
            <a:off x="393920" y="885145"/>
            <a:ext cx="2621424" cy="37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chemeClr val="bg1"/>
                </a:solidFill>
                <a:latin typeface="+mj-lt"/>
              </a:rPr>
              <a:t>OA journal w/a CC-BY-NC-ND license</a:t>
            </a:r>
          </a:p>
        </p:txBody>
      </p:sp>
      <p:pic>
        <p:nvPicPr>
          <p:cNvPr id="6" name="Picture 5" descr="screenshot of the open journal of occupational therapy's listing on the directory of open access journals website">
            <a:hlinkClick r:id="rId2"/>
            <a:extLst>
              <a:ext uri="{FF2B5EF4-FFF2-40B4-BE49-F238E27FC236}">
                <a16:creationId xmlns:a16="http://schemas.microsoft.com/office/drawing/2014/main" id="{0DC93876-8DA5-4811-9D3B-AAF72D05A145}"/>
              </a:ext>
            </a:extLst>
          </p:cNvPr>
          <p:cNvPicPr>
            <a:picLocks noChangeAspect="1"/>
          </p:cNvPicPr>
          <p:nvPr/>
        </p:nvPicPr>
        <p:blipFill>
          <a:blip r:embed="rId3"/>
          <a:stretch>
            <a:fillRect/>
          </a:stretch>
        </p:blipFill>
        <p:spPr>
          <a:xfrm>
            <a:off x="3461657" y="636967"/>
            <a:ext cx="8336424" cy="5071275"/>
          </a:xfrm>
          <a:prstGeom prst="rect">
            <a:avLst/>
          </a:prstGeom>
        </p:spPr>
      </p:pic>
      <p:sp>
        <p:nvSpPr>
          <p:cNvPr id="5" name="Arrow: Right 4">
            <a:extLst>
              <a:ext uri="{FF2B5EF4-FFF2-40B4-BE49-F238E27FC236}">
                <a16:creationId xmlns:a16="http://schemas.microsoft.com/office/drawing/2014/main" id="{82B54F61-BF31-4381-82BA-1DED85D9F066}"/>
              </a:ext>
            </a:extLst>
          </p:cNvPr>
          <p:cNvSpPr/>
          <p:nvPr/>
        </p:nvSpPr>
        <p:spPr>
          <a:xfrm rot="1848960">
            <a:off x="2892491" y="2881305"/>
            <a:ext cx="3717708" cy="923358"/>
          </a:xfrm>
          <a:prstGeom prst="rightArrow">
            <a:avLst>
              <a:gd name="adj1" fmla="val 28947"/>
              <a:gd name="adj2" fmla="val 76622"/>
            </a:avLst>
          </a:prstGeom>
          <a:solidFill>
            <a:srgbClr val="009A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8C199E-AC34-4A7D-BF37-E56ADB7723BC}"/>
              </a:ext>
            </a:extLst>
          </p:cNvPr>
          <p:cNvSpPr txBox="1"/>
          <p:nvPr/>
        </p:nvSpPr>
        <p:spPr>
          <a:xfrm>
            <a:off x="6795656" y="6328401"/>
            <a:ext cx="5002426"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681413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a:extLst>
              <a:ext uri="{FF2B5EF4-FFF2-40B4-BE49-F238E27FC236}">
                <a16:creationId xmlns:a16="http://schemas.microsoft.com/office/drawing/2014/main" id="{80EE1C69-9F0B-4E6F-B906-1813A6511E2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1507" name="Title 1">
            <a:extLst>
              <a:ext uri="{FF2B5EF4-FFF2-40B4-BE49-F238E27FC236}">
                <a16:creationId xmlns:a16="http://schemas.microsoft.com/office/drawing/2014/main" id="{E4C287EC-86D5-4392-93DD-AE98643440B4}"/>
              </a:ext>
            </a:extLst>
          </p:cNvPr>
          <p:cNvSpPr txBox="1">
            <a:spLocks/>
          </p:cNvSpPr>
          <p:nvPr/>
        </p:nvSpPr>
        <p:spPr bwMode="auto">
          <a:xfrm>
            <a:off x="968375" y="708025"/>
            <a:ext cx="309245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9A44"/>
                </a:solidFill>
                <a:latin typeface="+mn-lt"/>
              </a:rPr>
              <a:t>creative commons exists</a:t>
            </a:r>
          </a:p>
          <a:p>
            <a:pPr lvl="1" eaLnBrk="1" hangingPunct="1">
              <a:spcBef>
                <a:spcPct val="0"/>
              </a:spcBef>
              <a:buFontTx/>
              <a:buNone/>
            </a:pPr>
            <a:r>
              <a:rPr lang="en-US" altLang="en-US" sz="3600" i="1" dirty="0">
                <a:latin typeface="+mn-lt"/>
              </a:rPr>
              <a:t>in dialogue </a:t>
            </a:r>
            <a:r>
              <a:rPr lang="en-US" altLang="en-US" sz="3600" dirty="0">
                <a:latin typeface="+mn-lt"/>
              </a:rPr>
              <a:t>with other legal structures</a:t>
            </a:r>
          </a:p>
        </p:txBody>
      </p:sp>
      <p:pic>
        <p:nvPicPr>
          <p:cNvPr id="21508" name="Picture 1" descr="illustration of the face and neck of a tan-skinned person with blond hair and a maroon shirt with a white collar">
            <a:extLst>
              <a:ext uri="{FF2B5EF4-FFF2-40B4-BE49-F238E27FC236}">
                <a16:creationId xmlns:a16="http://schemas.microsoft.com/office/drawing/2014/main" id="{737EAAD2-F085-4FBC-8AED-1D95679FDE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9175" y="3760788"/>
            <a:ext cx="1919288"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a:extLst>
              <a:ext uri="{FF2B5EF4-FFF2-40B4-BE49-F238E27FC236}">
                <a16:creationId xmlns:a16="http://schemas.microsoft.com/office/drawing/2014/main" id="{0AFFE5D4-EECA-4EEE-B549-47C375CCF7E2}"/>
              </a:ext>
            </a:extLst>
          </p:cNvPr>
          <p:cNvSpPr txBox="1">
            <a:spLocks noChangeArrowheads="1"/>
          </p:cNvSpPr>
          <p:nvPr/>
        </p:nvSpPr>
        <p:spPr bwMode="auto">
          <a:xfrm>
            <a:off x="39688" y="6208713"/>
            <a:ext cx="4105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00"/>
              <a:t>Images: </a:t>
            </a:r>
            <a:r>
              <a:rPr lang="en-US" altLang="en-US" sz="800" i="1"/>
              <a:t>website: </a:t>
            </a:r>
            <a:r>
              <a:rPr lang="en-US" altLang="en-US" sz="800"/>
              <a:t>https://www.iconfinder.com/icons/532723/browser_content_internet_page_web_web_page_website_icon ; person: https://www.iconfinder.com/icons/403023/avatar_female_person_user_woman_young_icon</a:t>
            </a:r>
            <a:endParaRPr lang="en-US" altLang="en-US" sz="1800"/>
          </a:p>
        </p:txBody>
      </p:sp>
      <p:pic>
        <p:nvPicPr>
          <p:cNvPr id="21510" name="Picture 3" descr="illustration of a webpage browser, with all text rendered as colored lines">
            <a:extLst>
              <a:ext uri="{FF2B5EF4-FFF2-40B4-BE49-F238E27FC236}">
                <a16:creationId xmlns:a16="http://schemas.microsoft.com/office/drawing/2014/main" id="{54CF239F-72DE-4670-8DC8-9EBB56A09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388" y="4816475"/>
            <a:ext cx="1846262" cy="18462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Arc 18">
            <a:extLst>
              <a:ext uri="{FF2B5EF4-FFF2-40B4-BE49-F238E27FC236}">
                <a16:creationId xmlns:a16="http://schemas.microsoft.com/office/drawing/2014/main" id="{46431BA7-1F30-4DE8-8121-8EF3D48EE0D1}"/>
              </a:ext>
            </a:extLst>
          </p:cNvPr>
          <p:cNvSpPr/>
          <p:nvPr/>
        </p:nvSpPr>
        <p:spPr>
          <a:xfrm>
            <a:off x="5603875" y="3233738"/>
            <a:ext cx="7275513" cy="7086600"/>
          </a:xfrm>
          <a:prstGeom prst="arc">
            <a:avLst>
              <a:gd name="adj1" fmla="val 8378837"/>
              <a:gd name="adj2" fmla="val 1406814"/>
            </a:avLst>
          </a:prstGeom>
          <a:ln w="101600">
            <a:solidFill>
              <a:srgbClr val="009A4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12" name="TextBox 20">
            <a:extLst>
              <a:ext uri="{FF2B5EF4-FFF2-40B4-BE49-F238E27FC236}">
                <a16:creationId xmlns:a16="http://schemas.microsoft.com/office/drawing/2014/main" id="{883CA770-8636-4768-BFF2-8E7291820D0A}"/>
              </a:ext>
            </a:extLst>
          </p:cNvPr>
          <p:cNvSpPr txBox="1">
            <a:spLocks noChangeArrowheads="1"/>
          </p:cNvSpPr>
          <p:nvPr/>
        </p:nvSpPr>
        <p:spPr bwMode="auto">
          <a:xfrm>
            <a:off x="8032750" y="2727325"/>
            <a:ext cx="2603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009A44"/>
                </a:solidFill>
                <a:latin typeface="Arial" panose="020B0604020202020204" pitchFamily="34" charset="0"/>
                <a:cs typeface="Arial" panose="020B0604020202020204" pitchFamily="34" charset="0"/>
              </a:rPr>
              <a:t>UND IP Policy</a:t>
            </a:r>
          </a:p>
        </p:txBody>
      </p:sp>
      <p:sp>
        <p:nvSpPr>
          <p:cNvPr id="29" name="Arc 28">
            <a:extLst>
              <a:ext uri="{FF2B5EF4-FFF2-40B4-BE49-F238E27FC236}">
                <a16:creationId xmlns:a16="http://schemas.microsoft.com/office/drawing/2014/main" id="{384456C1-0CCE-4B39-B02E-811ABB2CB2DF}"/>
              </a:ext>
            </a:extLst>
          </p:cNvPr>
          <p:cNvSpPr/>
          <p:nvPr/>
        </p:nvSpPr>
        <p:spPr>
          <a:xfrm>
            <a:off x="4856163" y="2124075"/>
            <a:ext cx="8528050" cy="7913688"/>
          </a:xfrm>
          <a:prstGeom prst="arc">
            <a:avLst>
              <a:gd name="adj1" fmla="val 8378837"/>
              <a:gd name="adj2" fmla="val 1406814"/>
            </a:avLst>
          </a:prstGeom>
          <a:ln w="1016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14" name="TextBox 22">
            <a:extLst>
              <a:ext uri="{FF2B5EF4-FFF2-40B4-BE49-F238E27FC236}">
                <a16:creationId xmlns:a16="http://schemas.microsoft.com/office/drawing/2014/main" id="{75E168CD-76B9-43F8-9548-5BB8BCE84671}"/>
              </a:ext>
            </a:extLst>
          </p:cNvPr>
          <p:cNvSpPr txBox="1">
            <a:spLocks noChangeArrowheads="1"/>
          </p:cNvSpPr>
          <p:nvPr/>
        </p:nvSpPr>
        <p:spPr bwMode="auto">
          <a:xfrm>
            <a:off x="7472363" y="1585913"/>
            <a:ext cx="3163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00B0F0"/>
                </a:solidFill>
                <a:latin typeface="Arial" panose="020B0604020202020204" pitchFamily="34" charset="0"/>
                <a:cs typeface="Arial" panose="020B0604020202020204" pitchFamily="34" charset="0"/>
              </a:rPr>
              <a:t>creative commons</a:t>
            </a:r>
          </a:p>
        </p:txBody>
      </p:sp>
      <p:sp>
        <p:nvSpPr>
          <p:cNvPr id="31" name="Arc 30">
            <a:extLst>
              <a:ext uri="{FF2B5EF4-FFF2-40B4-BE49-F238E27FC236}">
                <a16:creationId xmlns:a16="http://schemas.microsoft.com/office/drawing/2014/main" id="{EBA9AF42-4BE5-478D-ACB3-049CDBC8F0DE}"/>
              </a:ext>
            </a:extLst>
          </p:cNvPr>
          <p:cNvSpPr/>
          <p:nvPr/>
        </p:nvSpPr>
        <p:spPr>
          <a:xfrm>
            <a:off x="4087813" y="1036638"/>
            <a:ext cx="9652000" cy="8526462"/>
          </a:xfrm>
          <a:prstGeom prst="arc">
            <a:avLst>
              <a:gd name="adj1" fmla="val 8378837"/>
              <a:gd name="adj2" fmla="val 1406814"/>
            </a:avLst>
          </a:pr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16" name="TextBox 27">
            <a:extLst>
              <a:ext uri="{FF2B5EF4-FFF2-40B4-BE49-F238E27FC236}">
                <a16:creationId xmlns:a16="http://schemas.microsoft.com/office/drawing/2014/main" id="{BF96574F-9483-43E7-A6EE-0780A8621E8A}"/>
              </a:ext>
            </a:extLst>
          </p:cNvPr>
          <p:cNvSpPr txBox="1">
            <a:spLocks noChangeArrowheads="1"/>
          </p:cNvSpPr>
          <p:nvPr/>
        </p:nvSpPr>
        <p:spPr bwMode="auto">
          <a:xfrm>
            <a:off x="6892925" y="446088"/>
            <a:ext cx="3448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7030A0"/>
                </a:solidFill>
                <a:latin typeface="Arial" panose="020B0604020202020204" pitchFamily="34" charset="0"/>
                <a:cs typeface="Arial" panose="020B0604020202020204" pitchFamily="34" charset="0"/>
              </a:rPr>
              <a:t>copyright law</a:t>
            </a:r>
          </a:p>
        </p:txBody>
      </p:sp>
      <p:sp>
        <p:nvSpPr>
          <p:cNvPr id="13" name="TextBox 12">
            <a:extLst>
              <a:ext uri="{FF2B5EF4-FFF2-40B4-BE49-F238E27FC236}">
                <a16:creationId xmlns:a16="http://schemas.microsoft.com/office/drawing/2014/main" id="{C6CD1172-D796-44BF-A028-37186A1DAD09}"/>
              </a:ext>
            </a:extLst>
          </p:cNvPr>
          <p:cNvSpPr txBox="1"/>
          <p:nvPr/>
        </p:nvSpPr>
        <p:spPr>
          <a:xfrm>
            <a:off x="39688" y="5819309"/>
            <a:ext cx="3762374"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a:extLst>
              <a:ext uri="{FF2B5EF4-FFF2-40B4-BE49-F238E27FC236}">
                <a16:creationId xmlns:a16="http://schemas.microsoft.com/office/drawing/2014/main" id="{DA8F4D57-4ED8-40F5-A9D1-F7954D935DF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2531" name="Title 1">
            <a:extLst>
              <a:ext uri="{FF2B5EF4-FFF2-40B4-BE49-F238E27FC236}">
                <a16:creationId xmlns:a16="http://schemas.microsoft.com/office/drawing/2014/main" id="{022749C9-A8CD-45E9-960E-F7E665B30945}"/>
              </a:ext>
            </a:extLst>
          </p:cNvPr>
          <p:cNvSpPr txBox="1">
            <a:spLocks/>
          </p:cNvSpPr>
          <p:nvPr/>
        </p:nvSpPr>
        <p:spPr bwMode="auto">
          <a:xfrm>
            <a:off x="711200" y="447675"/>
            <a:ext cx="5384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9A44"/>
                </a:solidFill>
                <a:latin typeface="+mj-lt"/>
              </a:rPr>
              <a:t>Some other possibilities:</a:t>
            </a:r>
          </a:p>
        </p:txBody>
      </p:sp>
      <p:sp>
        <p:nvSpPr>
          <p:cNvPr id="22532" name="TextBox 8">
            <a:extLst>
              <a:ext uri="{FF2B5EF4-FFF2-40B4-BE49-F238E27FC236}">
                <a16:creationId xmlns:a16="http://schemas.microsoft.com/office/drawing/2014/main" id="{9B0C2D06-BF16-4ABD-8301-96FCDA8D29A2}"/>
              </a:ext>
            </a:extLst>
          </p:cNvPr>
          <p:cNvSpPr txBox="1">
            <a:spLocks noChangeArrowheads="1"/>
          </p:cNvSpPr>
          <p:nvPr/>
        </p:nvSpPr>
        <p:spPr bwMode="auto">
          <a:xfrm>
            <a:off x="1763713" y="1036638"/>
            <a:ext cx="25971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dirty="0"/>
              <a:t>There are resources that aren’t labeled “creative commons” or “open” that you can still use</a:t>
            </a:r>
          </a:p>
        </p:txBody>
      </p:sp>
      <p:sp>
        <p:nvSpPr>
          <p:cNvPr id="22533" name="TextBox 4">
            <a:extLst>
              <a:ext uri="{FF2B5EF4-FFF2-40B4-BE49-F238E27FC236}">
                <a16:creationId xmlns:a16="http://schemas.microsoft.com/office/drawing/2014/main" id="{D29E3AB3-4460-44AE-BED8-DE6403EF44AC}"/>
              </a:ext>
            </a:extLst>
          </p:cNvPr>
          <p:cNvSpPr txBox="1">
            <a:spLocks noChangeArrowheads="1"/>
          </p:cNvSpPr>
          <p:nvPr/>
        </p:nvSpPr>
        <p:spPr bwMode="auto">
          <a:xfrm>
            <a:off x="74613" y="6519863"/>
            <a:ext cx="548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00"/>
              <a:t>Images: </a:t>
            </a:r>
            <a:r>
              <a:rPr lang="en-US" altLang="en-US" sz="800" i="1"/>
              <a:t>book: </a:t>
            </a:r>
            <a:r>
              <a:rPr lang="en-US" altLang="en-US" sz="800"/>
              <a:t>https://www.iconfinder.com/icons/1741315/school_textbooks_textbooks_icon; </a:t>
            </a:r>
            <a:r>
              <a:rPr lang="en-US" altLang="en-US" sz="800" i="1"/>
              <a:t>licenses: </a:t>
            </a:r>
            <a:r>
              <a:rPr lang="en-US" altLang="en-US" sz="800"/>
              <a:t>sparcopen.org </a:t>
            </a:r>
            <a:r>
              <a:rPr lang="en-US" altLang="en-US" sz="1800"/>
              <a:t> </a:t>
            </a:r>
          </a:p>
          <a:p>
            <a:pPr>
              <a:lnSpc>
                <a:spcPct val="100000"/>
              </a:lnSpc>
              <a:spcBef>
                <a:spcPct val="0"/>
              </a:spcBef>
              <a:buFontTx/>
              <a:buNone/>
            </a:pPr>
            <a:endParaRPr lang="en-US" altLang="en-US" sz="1800"/>
          </a:p>
        </p:txBody>
      </p:sp>
      <p:pic>
        <p:nvPicPr>
          <p:cNvPr id="22534" name="Picture 1" descr="microscope image of a cell">
            <a:extLst>
              <a:ext uri="{FF2B5EF4-FFF2-40B4-BE49-F238E27FC236}">
                <a16:creationId xmlns:a16="http://schemas.microsoft.com/office/drawing/2014/main" id="{1C6B51D3-46B2-4489-8F7B-1DEEC34F70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1574800"/>
            <a:ext cx="3195637"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2">
            <a:extLst>
              <a:ext uri="{FF2B5EF4-FFF2-40B4-BE49-F238E27FC236}">
                <a16:creationId xmlns:a16="http://schemas.microsoft.com/office/drawing/2014/main" id="{C47FDCB2-5DAB-471F-95FF-7FB5ACFBDC19}"/>
              </a:ext>
            </a:extLst>
          </p:cNvPr>
          <p:cNvSpPr txBox="1">
            <a:spLocks noChangeArrowheads="1"/>
          </p:cNvSpPr>
          <p:nvPr/>
        </p:nvSpPr>
        <p:spPr bwMode="auto">
          <a:xfrm>
            <a:off x="4551363" y="4776788"/>
            <a:ext cx="32956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009A44"/>
                </a:solidFill>
              </a:rPr>
              <a:t>Government resources are owned by the public</a:t>
            </a:r>
          </a:p>
          <a:p>
            <a:pPr>
              <a:lnSpc>
                <a:spcPct val="100000"/>
              </a:lnSpc>
              <a:spcBef>
                <a:spcPct val="0"/>
              </a:spcBef>
              <a:buFontTx/>
              <a:buNone/>
            </a:pPr>
            <a:r>
              <a:rPr lang="en-US" altLang="en-US" sz="1600">
                <a:solidFill>
                  <a:srgbClr val="009A44"/>
                </a:solidFill>
              </a:rPr>
              <a:t>(NIH image gallery: </a:t>
            </a:r>
            <a:r>
              <a:rPr lang="en-US" altLang="en-US" sz="800">
                <a:solidFill>
                  <a:srgbClr val="009A44"/>
                </a:solidFill>
              </a:rPr>
              <a:t>https://www.flickr.com/photos/nihgov/26192443504/in/album-72157666320520263/ )</a:t>
            </a:r>
          </a:p>
        </p:txBody>
      </p:sp>
      <p:pic>
        <p:nvPicPr>
          <p:cNvPr id="22536" name="Picture 4" descr="image from an antique book of a watercolor illustration of a skeleton standing in the grass by a stump, facing away from the viewer">
            <a:extLst>
              <a:ext uri="{FF2B5EF4-FFF2-40B4-BE49-F238E27FC236}">
                <a16:creationId xmlns:a16="http://schemas.microsoft.com/office/drawing/2014/main" id="{99D900D2-CB41-4857-9DCE-6E2DC014D8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0888" y="762000"/>
            <a:ext cx="2913062"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13">
            <a:extLst>
              <a:ext uri="{FF2B5EF4-FFF2-40B4-BE49-F238E27FC236}">
                <a16:creationId xmlns:a16="http://schemas.microsoft.com/office/drawing/2014/main" id="{FF5BA254-682F-402F-9E74-E521488DA73A}"/>
              </a:ext>
            </a:extLst>
          </p:cNvPr>
          <p:cNvSpPr txBox="1">
            <a:spLocks noChangeArrowheads="1"/>
          </p:cNvSpPr>
          <p:nvPr/>
        </p:nvSpPr>
        <p:spPr bwMode="auto">
          <a:xfrm>
            <a:off x="8296275" y="4895850"/>
            <a:ext cx="32956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009A44"/>
                </a:solidFill>
              </a:rPr>
              <a:t>Items that are in the “public domain” are free of copyright </a:t>
            </a:r>
            <a:r>
              <a:rPr lang="en-US" altLang="en-US" sz="1600">
                <a:solidFill>
                  <a:srgbClr val="009A44"/>
                </a:solidFill>
              </a:rPr>
              <a:t>(De Humani Corporis fabrica libri septum: </a:t>
            </a:r>
            <a:r>
              <a:rPr lang="en-US" altLang="en-US" sz="800">
                <a:solidFill>
                  <a:srgbClr val="009A44"/>
                </a:solidFill>
              </a:rPr>
              <a:t>https://www.flickr.com/photos/nihgov/26192443504/in/album-72157666320520263/ )</a:t>
            </a:r>
          </a:p>
        </p:txBody>
      </p:sp>
      <p:sp>
        <p:nvSpPr>
          <p:cNvPr id="10" name="TextBox 9">
            <a:extLst>
              <a:ext uri="{FF2B5EF4-FFF2-40B4-BE49-F238E27FC236}">
                <a16:creationId xmlns:a16="http://schemas.microsoft.com/office/drawing/2014/main" id="{F52B505B-9C73-4334-81D9-C2ACC2BD9C9A}"/>
              </a:ext>
            </a:extLst>
          </p:cNvPr>
          <p:cNvSpPr txBox="1"/>
          <p:nvPr/>
        </p:nvSpPr>
        <p:spPr>
          <a:xfrm>
            <a:off x="449229" y="6128405"/>
            <a:ext cx="3911633"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626E4E-F390-46AE-85A2-16D3583ADD99}"/>
              </a:ext>
            </a:extLst>
          </p:cNvPr>
          <p:cNvSpPr txBox="1"/>
          <p:nvPr/>
        </p:nvSpPr>
        <p:spPr>
          <a:xfrm>
            <a:off x="526241" y="723861"/>
            <a:ext cx="3136693" cy="1200329"/>
          </a:xfrm>
          <a:prstGeom prst="rect">
            <a:avLst/>
          </a:prstGeom>
          <a:noFill/>
        </p:spPr>
        <p:txBody>
          <a:bodyPr wrap="square" rtlCol="0">
            <a:spAutoFit/>
          </a:bodyPr>
          <a:lstStyle/>
          <a:p>
            <a:r>
              <a:rPr lang="en-US" sz="3600" dirty="0">
                <a:solidFill>
                  <a:srgbClr val="009A44"/>
                </a:solidFill>
                <a:latin typeface="+mj-lt"/>
              </a:rPr>
              <a:t>Global context: 2006</a:t>
            </a:r>
          </a:p>
        </p:txBody>
      </p:sp>
      <p:sp>
        <p:nvSpPr>
          <p:cNvPr id="5" name="TextBox 4">
            <a:extLst>
              <a:ext uri="{FF2B5EF4-FFF2-40B4-BE49-F238E27FC236}">
                <a16:creationId xmlns:a16="http://schemas.microsoft.com/office/drawing/2014/main" id="{6B9EB222-FCAC-42BC-B07F-2CE1500B752B}"/>
              </a:ext>
            </a:extLst>
          </p:cNvPr>
          <p:cNvSpPr txBox="1"/>
          <p:nvPr/>
        </p:nvSpPr>
        <p:spPr>
          <a:xfrm>
            <a:off x="9247798" y="6427299"/>
            <a:ext cx="2130355" cy="307777"/>
          </a:xfrm>
          <a:prstGeom prst="rect">
            <a:avLst/>
          </a:prstGeom>
          <a:noFill/>
        </p:spPr>
        <p:txBody>
          <a:bodyPr wrap="square" rtlCol="0">
            <a:spAutoFit/>
          </a:bodyPr>
          <a:lstStyle/>
          <a:p>
            <a:r>
              <a:rPr lang="en-US" sz="1400" dirty="0" err="1"/>
              <a:t>Ondari-Okemwa</a:t>
            </a:r>
            <a:r>
              <a:rPr lang="en-US" sz="1400" dirty="0"/>
              <a:t> 2007</a:t>
            </a:r>
          </a:p>
        </p:txBody>
      </p:sp>
      <p:pic>
        <p:nvPicPr>
          <p:cNvPr id="6" name="Picture 5" descr="table labeled &quot;Table 3: Comparison of Scholarly output, 2006, with countries listed by region and number of scholarly publications. The United States is at the top of the list with more than 100 thousand publications, and Mexico is at the bottom with 10,948. Germany, England, and Japan are also near the top with numbers around 90 thousand, and Canada, South Korea, India, Russia, Brazil, and Israel nearer the bottom with between 59 and 15 thousand publications">
            <a:extLst>
              <a:ext uri="{FF2B5EF4-FFF2-40B4-BE49-F238E27FC236}">
                <a16:creationId xmlns:a16="http://schemas.microsoft.com/office/drawing/2014/main" id="{9DE97999-726D-40ED-9F0A-CE0333EDB1C9}"/>
              </a:ext>
            </a:extLst>
          </p:cNvPr>
          <p:cNvPicPr>
            <a:picLocks noChangeAspect="1"/>
          </p:cNvPicPr>
          <p:nvPr/>
        </p:nvPicPr>
        <p:blipFill>
          <a:blip r:embed="rId2"/>
          <a:stretch>
            <a:fillRect/>
          </a:stretch>
        </p:blipFill>
        <p:spPr>
          <a:xfrm>
            <a:off x="5952147" y="805783"/>
            <a:ext cx="5713612" cy="5164363"/>
          </a:xfrm>
          <a:prstGeom prst="rect">
            <a:avLst/>
          </a:prstGeom>
        </p:spPr>
      </p:pic>
      <p:sp>
        <p:nvSpPr>
          <p:cNvPr id="7" name="TextBox 6">
            <a:extLst>
              <a:ext uri="{FF2B5EF4-FFF2-40B4-BE49-F238E27FC236}">
                <a16:creationId xmlns:a16="http://schemas.microsoft.com/office/drawing/2014/main" id="{07CB1DF7-97BC-402E-84A4-F5EB0CFC949C}"/>
              </a:ext>
            </a:extLst>
          </p:cNvPr>
          <p:cNvSpPr txBox="1"/>
          <p:nvPr/>
        </p:nvSpPr>
        <p:spPr>
          <a:xfrm>
            <a:off x="5137608" y="5970146"/>
            <a:ext cx="5562445" cy="338554"/>
          </a:xfrm>
          <a:prstGeom prst="rect">
            <a:avLst/>
          </a:prstGeom>
          <a:noFill/>
        </p:spPr>
        <p:txBody>
          <a:bodyPr wrap="square" rtlCol="0">
            <a:spAutoFit/>
          </a:bodyPr>
          <a:lstStyle/>
          <a:p>
            <a:r>
              <a:rPr lang="en-US" sz="1600" dirty="0"/>
              <a:t>28 countries in sub-Saharan Africa together:          12,910</a:t>
            </a:r>
          </a:p>
        </p:txBody>
      </p:sp>
      <p:sp>
        <p:nvSpPr>
          <p:cNvPr id="8" name="TextBox 7">
            <a:extLst>
              <a:ext uri="{FF2B5EF4-FFF2-40B4-BE49-F238E27FC236}">
                <a16:creationId xmlns:a16="http://schemas.microsoft.com/office/drawing/2014/main" id="{DC83855D-4747-4003-AD5D-C1D992DD63C8}"/>
              </a:ext>
            </a:extLst>
          </p:cNvPr>
          <p:cNvSpPr txBox="1"/>
          <p:nvPr/>
        </p:nvSpPr>
        <p:spPr>
          <a:xfrm>
            <a:off x="702676" y="1924190"/>
            <a:ext cx="4434932" cy="4108817"/>
          </a:xfrm>
          <a:prstGeom prst="rect">
            <a:avLst/>
          </a:prstGeom>
          <a:noFill/>
        </p:spPr>
        <p:txBody>
          <a:bodyPr wrap="square" rtlCol="0">
            <a:spAutoFit/>
          </a:bodyPr>
          <a:lstStyle/>
          <a:p>
            <a:pPr>
              <a:lnSpc>
                <a:spcPct val="150000"/>
              </a:lnSpc>
            </a:pPr>
            <a:r>
              <a:rPr lang="en-US" dirty="0"/>
              <a:t>Low “scholarly output” in </a:t>
            </a:r>
          </a:p>
          <a:p>
            <a:pPr>
              <a:lnSpc>
                <a:spcPct val="150000"/>
              </a:lnSpc>
            </a:pPr>
            <a:r>
              <a:rPr lang="en-US" dirty="0"/>
              <a:t>Sub-Saharan Africa</a:t>
            </a:r>
          </a:p>
          <a:p>
            <a:pPr>
              <a:lnSpc>
                <a:spcPct val="150000"/>
              </a:lnSpc>
            </a:pPr>
            <a:endParaRPr lang="en-US" dirty="0"/>
          </a:p>
          <a:p>
            <a:pPr>
              <a:lnSpc>
                <a:spcPct val="150000"/>
              </a:lnSpc>
            </a:pPr>
            <a:r>
              <a:rPr lang="en-US" dirty="0"/>
              <a:t>Why? Structural impacts of colonialism:</a:t>
            </a:r>
          </a:p>
          <a:p>
            <a:pPr lvl="1">
              <a:lnSpc>
                <a:spcPct val="150000"/>
              </a:lnSpc>
              <a:buFont typeface="Arial" panose="020B0604020202020204" pitchFamily="34" charset="0"/>
              <a:buChar char="•"/>
            </a:pPr>
            <a:r>
              <a:rPr lang="en-US" dirty="0"/>
              <a:t>Lack of incentives</a:t>
            </a:r>
          </a:p>
          <a:p>
            <a:pPr lvl="1">
              <a:lnSpc>
                <a:spcPct val="150000"/>
              </a:lnSpc>
              <a:buFont typeface="Arial" panose="020B0604020202020204" pitchFamily="34" charset="0"/>
              <a:buChar char="•"/>
            </a:pPr>
            <a:r>
              <a:rPr lang="en-US" dirty="0"/>
              <a:t>Non-participation in conferences</a:t>
            </a:r>
          </a:p>
          <a:p>
            <a:pPr lvl="1">
              <a:lnSpc>
                <a:spcPct val="150000"/>
              </a:lnSpc>
              <a:buFont typeface="Arial" panose="020B0604020202020204" pitchFamily="34" charset="0"/>
              <a:buChar char="•"/>
            </a:pPr>
            <a:r>
              <a:rPr lang="en-US" dirty="0"/>
              <a:t>Brain drain</a:t>
            </a:r>
          </a:p>
          <a:p>
            <a:pPr lvl="1">
              <a:lnSpc>
                <a:spcPct val="150000"/>
              </a:lnSpc>
              <a:buFont typeface="Arial" panose="020B0604020202020204" pitchFamily="34" charset="0"/>
              <a:buChar char="•"/>
            </a:pPr>
            <a:r>
              <a:rPr lang="en-US" dirty="0"/>
              <a:t>Language challenges</a:t>
            </a:r>
          </a:p>
          <a:p>
            <a:pPr lvl="1">
              <a:lnSpc>
                <a:spcPct val="150000"/>
              </a:lnSpc>
              <a:buFont typeface="Arial" panose="020B0604020202020204" pitchFamily="34" charset="0"/>
              <a:buChar char="•"/>
            </a:pPr>
            <a:r>
              <a:rPr lang="en-US" dirty="0"/>
              <a:t>Technological challenges</a:t>
            </a:r>
          </a:p>
          <a:p>
            <a:endParaRPr lang="en-US" dirty="0"/>
          </a:p>
        </p:txBody>
      </p:sp>
      <p:sp>
        <p:nvSpPr>
          <p:cNvPr id="9" name="TextBox 8">
            <a:extLst>
              <a:ext uri="{FF2B5EF4-FFF2-40B4-BE49-F238E27FC236}">
                <a16:creationId xmlns:a16="http://schemas.microsoft.com/office/drawing/2014/main" id="{66BA2ADF-82BF-4231-B76D-D929DAE159A2}"/>
              </a:ext>
            </a:extLst>
          </p:cNvPr>
          <p:cNvSpPr txBox="1"/>
          <p:nvPr/>
        </p:nvSpPr>
        <p:spPr>
          <a:xfrm>
            <a:off x="2597756" y="5939112"/>
            <a:ext cx="2130355" cy="307777"/>
          </a:xfrm>
          <a:prstGeom prst="rect">
            <a:avLst/>
          </a:prstGeom>
          <a:noFill/>
        </p:spPr>
        <p:txBody>
          <a:bodyPr wrap="square" rtlCol="0">
            <a:spAutoFit/>
          </a:bodyPr>
          <a:lstStyle/>
          <a:p>
            <a:r>
              <a:rPr lang="en-US" sz="1400" dirty="0" err="1"/>
              <a:t>Ondari-Okemwa</a:t>
            </a:r>
            <a:r>
              <a:rPr lang="en-US" sz="1400" dirty="0"/>
              <a:t> 2007</a:t>
            </a:r>
          </a:p>
        </p:txBody>
      </p:sp>
      <p:pic>
        <p:nvPicPr>
          <p:cNvPr id="10" name="Picture 9" descr="illustration of the continent of Africa with the lower 2/3rds of the continent colored green, and the remainder gray">
            <a:extLst>
              <a:ext uri="{FF2B5EF4-FFF2-40B4-BE49-F238E27FC236}">
                <a16:creationId xmlns:a16="http://schemas.microsoft.com/office/drawing/2014/main" id="{4EB347A7-7D8D-41EB-9AAC-AC38A436970F}"/>
              </a:ext>
            </a:extLst>
          </p:cNvPr>
          <p:cNvPicPr>
            <a:picLocks noChangeAspect="1"/>
          </p:cNvPicPr>
          <p:nvPr/>
        </p:nvPicPr>
        <p:blipFill>
          <a:blip r:embed="rId3"/>
          <a:stretch>
            <a:fillRect/>
          </a:stretch>
        </p:blipFill>
        <p:spPr>
          <a:xfrm>
            <a:off x="3836464" y="665163"/>
            <a:ext cx="2115683" cy="2225182"/>
          </a:xfrm>
          <a:prstGeom prst="rect">
            <a:avLst/>
          </a:prstGeom>
        </p:spPr>
      </p:pic>
      <p:sp>
        <p:nvSpPr>
          <p:cNvPr id="11" name="TextBox 10">
            <a:extLst>
              <a:ext uri="{FF2B5EF4-FFF2-40B4-BE49-F238E27FC236}">
                <a16:creationId xmlns:a16="http://schemas.microsoft.com/office/drawing/2014/main" id="{9E43F69B-2904-4E53-B230-25F44523524D}"/>
              </a:ext>
            </a:extLst>
          </p:cNvPr>
          <p:cNvSpPr txBox="1"/>
          <p:nvPr/>
        </p:nvSpPr>
        <p:spPr>
          <a:xfrm>
            <a:off x="399130" y="6218006"/>
            <a:ext cx="4172870"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4171285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3B4-A056-4691-9688-BB690163D335}"/>
              </a:ext>
            </a:extLst>
          </p:cNvPr>
          <p:cNvSpPr txBox="1">
            <a:spLocks/>
          </p:cNvSpPr>
          <p:nvPr/>
        </p:nvSpPr>
        <p:spPr>
          <a:xfrm>
            <a:off x="661481" y="774700"/>
            <a:ext cx="5728810" cy="536345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4000" dirty="0">
                <a:solidFill>
                  <a:srgbClr val="009A44"/>
                </a:solidFill>
              </a:rPr>
              <a:t>2008:</a:t>
            </a:r>
          </a:p>
          <a:p>
            <a:pPr eaLnBrk="1" hangingPunct="1"/>
            <a:endParaRPr lang="en-US" altLang="en-US" sz="4000" dirty="0">
              <a:solidFill>
                <a:srgbClr val="009A44"/>
              </a:solidFill>
            </a:endParaRPr>
          </a:p>
          <a:p>
            <a:pPr lvl="1" eaLnBrk="1" hangingPunct="1"/>
            <a:r>
              <a:rPr lang="en-US" altLang="en-US" sz="3200" dirty="0">
                <a:latin typeface="+mn-lt"/>
              </a:rPr>
              <a:t>National Institute of Health Public Access Policy mandates that federally funded research must be made available to the public within 12 months of publication.</a:t>
            </a:r>
            <a:endParaRPr lang="en-US" altLang="en-US" sz="3200" dirty="0">
              <a:solidFill>
                <a:srgbClr val="009A44"/>
              </a:solidFill>
              <a:latin typeface="+mn-lt"/>
            </a:endParaRPr>
          </a:p>
        </p:txBody>
      </p:sp>
      <p:pic>
        <p:nvPicPr>
          <p:cNvPr id="4" name="Picture 3" descr="image of the National Institutes of Health logo">
            <a:extLst>
              <a:ext uri="{FF2B5EF4-FFF2-40B4-BE49-F238E27FC236}">
                <a16:creationId xmlns:a16="http://schemas.microsoft.com/office/drawing/2014/main" id="{4E5D3C48-1034-4992-89B5-B12C56D31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805" y="1862137"/>
            <a:ext cx="3562350" cy="3133725"/>
          </a:xfrm>
          <a:prstGeom prst="rect">
            <a:avLst/>
          </a:prstGeom>
        </p:spPr>
      </p:pic>
      <p:sp>
        <p:nvSpPr>
          <p:cNvPr id="5" name="TextBox 4">
            <a:extLst>
              <a:ext uri="{FF2B5EF4-FFF2-40B4-BE49-F238E27FC236}">
                <a16:creationId xmlns:a16="http://schemas.microsoft.com/office/drawing/2014/main" id="{FBEA1496-93C0-43F8-A7C6-4AED1BE0EB87}"/>
              </a:ext>
            </a:extLst>
          </p:cNvPr>
          <p:cNvSpPr txBox="1"/>
          <p:nvPr/>
        </p:nvSpPr>
        <p:spPr>
          <a:xfrm>
            <a:off x="449230" y="6128405"/>
            <a:ext cx="4143552"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2673826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a:extLst>
              <a:ext uri="{FF2B5EF4-FFF2-40B4-BE49-F238E27FC236}">
                <a16:creationId xmlns:a16="http://schemas.microsoft.com/office/drawing/2014/main" id="{318D7808-3815-444C-BFBF-28361344461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41987" name="Picture 1" descr="screenshot from the SPARC website of their legislation tracker, with bullet points of existing policies in North Dakota, HR 1358, HR 1003, HCR 3009, AND HCR 3013, with HR 1003 having a green highlighter box over the amount appropriated by this bill, $110,000 for open education resource training">
            <a:extLst>
              <a:ext uri="{FF2B5EF4-FFF2-40B4-BE49-F238E27FC236}">
                <a16:creationId xmlns:a16="http://schemas.microsoft.com/office/drawing/2014/main" id="{6D4C4BDF-AD22-43AF-A025-70129E7B3F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07950"/>
            <a:ext cx="9445625" cy="6661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8" name="Title 1">
            <a:extLst>
              <a:ext uri="{FF2B5EF4-FFF2-40B4-BE49-F238E27FC236}">
                <a16:creationId xmlns:a16="http://schemas.microsoft.com/office/drawing/2014/main" id="{99570D04-10A0-4395-BAE2-45B8515F0500}"/>
              </a:ext>
            </a:extLst>
          </p:cNvPr>
          <p:cNvSpPr txBox="1">
            <a:spLocks/>
          </p:cNvSpPr>
          <p:nvPr/>
        </p:nvSpPr>
        <p:spPr bwMode="auto">
          <a:xfrm>
            <a:off x="230188" y="430213"/>
            <a:ext cx="21939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3600" dirty="0">
                <a:latin typeface="+mj-lt"/>
              </a:rPr>
              <a:t>ND is part of that small number of states funding OERs</a:t>
            </a:r>
            <a:endParaRPr lang="en-US" altLang="en-US" sz="3600" i="1" dirty="0">
              <a:latin typeface="+mj-lt"/>
            </a:endParaRPr>
          </a:p>
        </p:txBody>
      </p:sp>
      <p:sp>
        <p:nvSpPr>
          <p:cNvPr id="3" name="Rounded Rectangle 2">
            <a:extLst>
              <a:ext uri="{FF2B5EF4-FFF2-40B4-BE49-F238E27FC236}">
                <a16:creationId xmlns:a16="http://schemas.microsoft.com/office/drawing/2014/main" id="{4E7DBB0E-69F5-4849-9CDA-F4BCF328CAD1}"/>
              </a:ext>
            </a:extLst>
          </p:cNvPr>
          <p:cNvSpPr/>
          <p:nvPr/>
        </p:nvSpPr>
        <p:spPr>
          <a:xfrm>
            <a:off x="6858000" y="4324350"/>
            <a:ext cx="749300" cy="247650"/>
          </a:xfrm>
          <a:prstGeom prst="roundRect">
            <a:avLst/>
          </a:prstGeom>
          <a:noFill/>
          <a:ln w="57150">
            <a:solidFill>
              <a:srgbClr val="009A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0" name="TextBox 1">
            <a:extLst>
              <a:ext uri="{FF2B5EF4-FFF2-40B4-BE49-F238E27FC236}">
                <a16:creationId xmlns:a16="http://schemas.microsoft.com/office/drawing/2014/main" id="{2D21EEB2-8B49-4882-91A1-6B700CBDB3F3}"/>
              </a:ext>
            </a:extLst>
          </p:cNvPr>
          <p:cNvSpPr txBox="1">
            <a:spLocks noChangeArrowheads="1"/>
          </p:cNvSpPr>
          <p:nvPr/>
        </p:nvSpPr>
        <p:spPr bwMode="auto">
          <a:xfrm>
            <a:off x="331788" y="5291138"/>
            <a:ext cx="21939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en-US" sz="1800" dirty="0"/>
              <a:t>From SPARC’s State Policy Tracker: https://sparcopen.org/our-work/state-policy-tracking/</a:t>
            </a:r>
          </a:p>
        </p:txBody>
      </p:sp>
      <p:sp>
        <p:nvSpPr>
          <p:cNvPr id="7" name="TextBox 6">
            <a:extLst>
              <a:ext uri="{FF2B5EF4-FFF2-40B4-BE49-F238E27FC236}">
                <a16:creationId xmlns:a16="http://schemas.microsoft.com/office/drawing/2014/main" id="{C2A1FA57-783F-497F-B46C-37D1CBC69FE0}"/>
              </a:ext>
            </a:extLst>
          </p:cNvPr>
          <p:cNvSpPr txBox="1"/>
          <p:nvPr/>
        </p:nvSpPr>
        <p:spPr>
          <a:xfrm>
            <a:off x="8665336" y="6442730"/>
            <a:ext cx="3578258" cy="461665"/>
          </a:xfrm>
          <a:prstGeom prst="rect">
            <a:avLst/>
          </a:prstGeom>
          <a:noFill/>
        </p:spPr>
        <p:txBody>
          <a:bodyPr wrap="square" rtlCol="0">
            <a:spAutoFit/>
          </a:bodyPr>
          <a:lstStyle/>
          <a:p>
            <a:r>
              <a:rPr lang="en-US" sz="1200" dirty="0">
                <a:solidFill>
                  <a:schemeClr val="bg2">
                    <a:lumMod val="75000"/>
                  </a:schemeClr>
                </a:solidFill>
              </a:rPr>
              <a:t>CC-BY 4.0 License 2024 Devon Olson, MLIS, AHIP</a:t>
            </a:r>
          </a:p>
          <a:p>
            <a:pPr algn="r"/>
            <a:endParaRPr lang="en-US" sz="1200" dirty="0">
              <a:solidFill>
                <a:schemeClr val="bg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a:extLst>
              <a:ext uri="{FF2B5EF4-FFF2-40B4-BE49-F238E27FC236}">
                <a16:creationId xmlns:a16="http://schemas.microsoft.com/office/drawing/2014/main" id="{D0316860-CEE7-45DF-B861-E21EF53918E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44035" name="TextBox 1">
            <a:extLst>
              <a:ext uri="{FF2B5EF4-FFF2-40B4-BE49-F238E27FC236}">
                <a16:creationId xmlns:a16="http://schemas.microsoft.com/office/drawing/2014/main" id="{662220DB-8063-4D14-BD77-0907162461D6}"/>
              </a:ext>
            </a:extLst>
          </p:cNvPr>
          <p:cNvSpPr txBox="1">
            <a:spLocks noChangeArrowheads="1"/>
          </p:cNvSpPr>
          <p:nvPr/>
        </p:nvSpPr>
        <p:spPr bwMode="auto">
          <a:xfrm>
            <a:off x="0" y="131535"/>
            <a:ext cx="10831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nSpc>
                <a:spcPct val="100000"/>
              </a:lnSpc>
              <a:spcBef>
                <a:spcPct val="0"/>
              </a:spcBef>
              <a:buFontTx/>
              <a:buNone/>
            </a:pPr>
            <a:r>
              <a:rPr lang="en-US" altLang="en-US" dirty="0">
                <a:latin typeface="+mn-lt"/>
                <a:cs typeface="Arial" panose="020B0604020202020204" pitchFamily="34" charset="0"/>
              </a:rPr>
              <a:t>And readers of OT-created resources on UND’s institutional repository is global</a:t>
            </a:r>
            <a:endParaRPr lang="en-US" altLang="en-US" sz="2800" dirty="0">
              <a:latin typeface="+mn-lt"/>
              <a:cs typeface="Arial" panose="020B0604020202020204" pitchFamily="34" charset="0"/>
            </a:endParaRPr>
          </a:p>
          <a:p>
            <a:pPr>
              <a:lnSpc>
                <a:spcPct val="100000"/>
              </a:lnSpc>
              <a:spcBef>
                <a:spcPct val="0"/>
              </a:spcBef>
              <a:buFontTx/>
              <a:buNone/>
            </a:pPr>
            <a:endParaRPr lang="en-US" altLang="en-US" sz="1600" dirty="0">
              <a:latin typeface="+mn-lt"/>
            </a:endParaRPr>
          </a:p>
        </p:txBody>
      </p:sp>
      <p:sp>
        <p:nvSpPr>
          <p:cNvPr id="44037" name="TextBox 1">
            <a:extLst>
              <a:ext uri="{FF2B5EF4-FFF2-40B4-BE49-F238E27FC236}">
                <a16:creationId xmlns:a16="http://schemas.microsoft.com/office/drawing/2014/main" id="{8A5AE20C-E9BA-4515-B58D-1D9B2277A280}"/>
              </a:ext>
            </a:extLst>
          </p:cNvPr>
          <p:cNvSpPr txBox="1">
            <a:spLocks noChangeArrowheads="1"/>
          </p:cNvSpPr>
          <p:nvPr/>
        </p:nvSpPr>
        <p:spPr bwMode="auto">
          <a:xfrm>
            <a:off x="1244600" y="6423433"/>
            <a:ext cx="4081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dirty="0">
                <a:solidFill>
                  <a:srgbClr val="009A44"/>
                </a:solidFill>
                <a:latin typeface="Arial" panose="020B0604020202020204" pitchFamily="34" charset="0"/>
                <a:cs typeface="Arial" panose="020B0604020202020204" pitchFamily="34" charset="0"/>
              </a:rPr>
              <a:t>&gt;&gt;commons.und.edu</a:t>
            </a:r>
          </a:p>
        </p:txBody>
      </p:sp>
      <p:sp>
        <p:nvSpPr>
          <p:cNvPr id="4" name="TextBox 3">
            <a:extLst>
              <a:ext uri="{FF2B5EF4-FFF2-40B4-BE49-F238E27FC236}">
                <a16:creationId xmlns:a16="http://schemas.microsoft.com/office/drawing/2014/main" id="{904B672E-5860-4344-835D-EA4007CE18FD}"/>
              </a:ext>
            </a:extLst>
          </p:cNvPr>
          <p:cNvSpPr txBox="1"/>
          <p:nvPr/>
        </p:nvSpPr>
        <p:spPr>
          <a:xfrm>
            <a:off x="462456" y="507895"/>
            <a:ext cx="7493876" cy="369332"/>
          </a:xfrm>
          <a:prstGeom prst="rect">
            <a:avLst/>
          </a:prstGeom>
          <a:noFill/>
        </p:spPr>
        <p:txBody>
          <a:bodyPr wrap="square" rtlCol="0">
            <a:spAutoFit/>
          </a:bodyPr>
          <a:lstStyle/>
          <a:p>
            <a:r>
              <a:rPr lang="en-US" dirty="0"/>
              <a:t>Map data </a:t>
            </a:r>
            <a:r>
              <a:rPr lang="en-US"/>
              <a:t>from 2/6/2024</a:t>
            </a:r>
            <a:endParaRPr lang="en-US" dirty="0"/>
          </a:p>
        </p:txBody>
      </p:sp>
      <p:sp>
        <p:nvSpPr>
          <p:cNvPr id="7" name="TextBox 6">
            <a:extLst>
              <a:ext uri="{FF2B5EF4-FFF2-40B4-BE49-F238E27FC236}">
                <a16:creationId xmlns:a16="http://schemas.microsoft.com/office/drawing/2014/main" id="{11990EAB-A9D8-4CCA-A0E1-151757D400BD}"/>
              </a:ext>
            </a:extLst>
          </p:cNvPr>
          <p:cNvSpPr txBox="1"/>
          <p:nvPr/>
        </p:nvSpPr>
        <p:spPr>
          <a:xfrm>
            <a:off x="8343900" y="6522823"/>
            <a:ext cx="3848100"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pic>
        <p:nvPicPr>
          <p:cNvPr id="5" name="Picture 4">
            <a:extLst>
              <a:ext uri="{FF2B5EF4-FFF2-40B4-BE49-F238E27FC236}">
                <a16:creationId xmlns:a16="http://schemas.microsoft.com/office/drawing/2014/main" id="{298CC2A3-8D29-4C82-ED93-4D35D280B527}"/>
              </a:ext>
            </a:extLst>
          </p:cNvPr>
          <p:cNvPicPr>
            <a:picLocks noChangeAspect="1"/>
          </p:cNvPicPr>
          <p:nvPr/>
        </p:nvPicPr>
        <p:blipFill>
          <a:blip r:embed="rId3"/>
          <a:stretch>
            <a:fillRect/>
          </a:stretch>
        </p:blipFill>
        <p:spPr>
          <a:xfrm>
            <a:off x="0" y="967465"/>
            <a:ext cx="12192000" cy="53657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a:extLst>
              <a:ext uri="{FF2B5EF4-FFF2-40B4-BE49-F238E27FC236}">
                <a16:creationId xmlns:a16="http://schemas.microsoft.com/office/drawing/2014/main" id="{A0A347BD-6128-486F-B8A0-1A1990918FF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6" name="TextBox 7">
            <a:extLst>
              <a:ext uri="{FF2B5EF4-FFF2-40B4-BE49-F238E27FC236}">
                <a16:creationId xmlns:a16="http://schemas.microsoft.com/office/drawing/2014/main" id="{67CE5E12-7B9F-435B-A983-7162AC721852}"/>
              </a:ext>
            </a:extLst>
          </p:cNvPr>
          <p:cNvSpPr txBox="1">
            <a:spLocks noChangeArrowheads="1"/>
          </p:cNvSpPr>
          <p:nvPr/>
        </p:nvSpPr>
        <p:spPr bwMode="auto">
          <a:xfrm>
            <a:off x="581025" y="782638"/>
            <a:ext cx="10633075"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defRPr/>
            </a:pPr>
            <a:r>
              <a:rPr lang="en-US" altLang="en-US" sz="4400" b="1" dirty="0">
                <a:solidFill>
                  <a:srgbClr val="009A44"/>
                </a:solidFill>
                <a:latin typeface="+mj-lt"/>
                <a:cs typeface="Arial" panose="020B0604020202020204" pitchFamily="34" charset="0"/>
              </a:rPr>
              <a:t>learning objectives</a:t>
            </a:r>
            <a:endParaRPr lang="en-US" altLang="en-US" sz="4400" dirty="0">
              <a:solidFill>
                <a:srgbClr val="009A44"/>
              </a:solidFill>
              <a:latin typeface="+mj-lt"/>
              <a:cs typeface="Arial" panose="020B0604020202020204" pitchFamily="34" charset="0"/>
            </a:endParaRPr>
          </a:p>
          <a:p>
            <a:pPr marL="685800" indent="-685800" eaLnBrk="1" hangingPunct="1">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analyze differences between creative commons and traditional copyright</a:t>
            </a:r>
          </a:p>
          <a:p>
            <a:pPr marL="685800" indent="-685800" eaLnBrk="1" hangingPunct="1">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evaluate and reflect on the concept of the "knowledge economy" within the context of evidence-based OT practice</a:t>
            </a:r>
          </a:p>
        </p:txBody>
      </p:sp>
      <p:sp>
        <p:nvSpPr>
          <p:cNvPr id="3" name="TextBox 2">
            <a:extLst>
              <a:ext uri="{FF2B5EF4-FFF2-40B4-BE49-F238E27FC236}">
                <a16:creationId xmlns:a16="http://schemas.microsoft.com/office/drawing/2014/main" id="{D0ADA4A6-DC6E-F7C5-F301-C0CC2D866021}"/>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68D195C-E321-4707-9BB9-CB0EE4C85144}"/>
              </a:ext>
            </a:extLst>
          </p:cNvPr>
          <p:cNvSpPr txBox="1">
            <a:spLocks noChangeArrowheads="1"/>
          </p:cNvSpPr>
          <p:nvPr/>
        </p:nvSpPr>
        <p:spPr bwMode="auto">
          <a:xfrm>
            <a:off x="-206829" y="577849"/>
            <a:ext cx="10831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nSpc>
                <a:spcPct val="100000"/>
              </a:lnSpc>
              <a:spcBef>
                <a:spcPct val="0"/>
              </a:spcBef>
              <a:buFontTx/>
              <a:buNone/>
            </a:pPr>
            <a:r>
              <a:rPr lang="en-US" altLang="en-US" sz="2800" dirty="0">
                <a:latin typeface="+mj-lt"/>
                <a:cs typeface="Arial" panose="020B0604020202020204" pitchFamily="34" charset="0"/>
              </a:rPr>
              <a:t>Downloads of OT dept. capstones &amp; CATs since Sept. 2017</a:t>
            </a:r>
            <a:endParaRPr lang="en-US" altLang="en-US" sz="1800" dirty="0">
              <a:latin typeface="+mj-lt"/>
            </a:endParaRPr>
          </a:p>
        </p:txBody>
      </p:sp>
      <p:sp>
        <p:nvSpPr>
          <p:cNvPr id="5" name="TextBox 4">
            <a:extLst>
              <a:ext uri="{FF2B5EF4-FFF2-40B4-BE49-F238E27FC236}">
                <a16:creationId xmlns:a16="http://schemas.microsoft.com/office/drawing/2014/main" id="{E7C6DC82-245A-4244-AA2B-26639506F6AF}"/>
              </a:ext>
            </a:extLst>
          </p:cNvPr>
          <p:cNvSpPr txBox="1"/>
          <p:nvPr/>
        </p:nvSpPr>
        <p:spPr>
          <a:xfrm>
            <a:off x="478412" y="6394648"/>
            <a:ext cx="3823423"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pic>
        <p:nvPicPr>
          <p:cNvPr id="6" name="Picture 5">
            <a:extLst>
              <a:ext uri="{FF2B5EF4-FFF2-40B4-BE49-F238E27FC236}">
                <a16:creationId xmlns:a16="http://schemas.microsoft.com/office/drawing/2014/main" id="{7FC9E4C5-E190-E0F0-D089-F07E6BD82567}"/>
              </a:ext>
            </a:extLst>
          </p:cNvPr>
          <p:cNvPicPr>
            <a:picLocks noChangeAspect="1"/>
          </p:cNvPicPr>
          <p:nvPr/>
        </p:nvPicPr>
        <p:blipFill>
          <a:blip r:embed="rId2"/>
          <a:stretch>
            <a:fillRect/>
          </a:stretch>
        </p:blipFill>
        <p:spPr>
          <a:xfrm>
            <a:off x="0" y="1434609"/>
            <a:ext cx="12192000" cy="3988782"/>
          </a:xfrm>
          <a:prstGeom prst="rect">
            <a:avLst/>
          </a:prstGeom>
        </p:spPr>
      </p:pic>
    </p:spTree>
    <p:extLst>
      <p:ext uri="{BB962C8B-B14F-4D97-AF65-F5344CB8AC3E}">
        <p14:creationId xmlns:p14="http://schemas.microsoft.com/office/powerpoint/2010/main" val="3373609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a:extLst>
              <a:ext uri="{FF2B5EF4-FFF2-40B4-BE49-F238E27FC236}">
                <a16:creationId xmlns:a16="http://schemas.microsoft.com/office/drawing/2014/main" id="{CEB15552-9AC3-4B29-8B7F-798A40E9181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6" name="TextBox 7">
            <a:extLst>
              <a:ext uri="{FF2B5EF4-FFF2-40B4-BE49-F238E27FC236}">
                <a16:creationId xmlns:a16="http://schemas.microsoft.com/office/drawing/2014/main" id="{CA1F1C6D-58B5-420D-945E-4F5239219E97}"/>
              </a:ext>
            </a:extLst>
          </p:cNvPr>
          <p:cNvSpPr txBox="1">
            <a:spLocks noChangeArrowheads="1"/>
          </p:cNvSpPr>
          <p:nvPr/>
        </p:nvSpPr>
        <p:spPr bwMode="auto">
          <a:xfrm>
            <a:off x="581025" y="782638"/>
            <a:ext cx="10633075"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defRPr/>
            </a:pPr>
            <a:r>
              <a:rPr lang="en-US" altLang="en-US" sz="5000" b="1" dirty="0">
                <a:solidFill>
                  <a:srgbClr val="009A44"/>
                </a:solidFill>
                <a:latin typeface="+mj-lt"/>
                <a:cs typeface="Arial" panose="020B0604020202020204" pitchFamily="34" charset="0"/>
              </a:rPr>
              <a:t>Re-use Activity!</a:t>
            </a:r>
            <a:endParaRPr lang="en-US" altLang="en-US" sz="3200" dirty="0">
              <a:solidFill>
                <a:srgbClr val="009A44"/>
              </a:solidFill>
              <a:latin typeface="+mj-lt"/>
              <a:cs typeface="Arial" panose="020B0604020202020204" pitchFamily="34" charset="0"/>
            </a:endParaRPr>
          </a:p>
          <a:p>
            <a:pPr marL="685800" indent="-685800" eaLnBrk="1" hangingPunct="1">
              <a:buFont typeface="Arial" panose="020B0604020202020204" pitchFamily="34" charset="0"/>
              <a:buChar char="•"/>
              <a:defRPr/>
            </a:pPr>
            <a:r>
              <a:rPr lang="en-US" altLang="en-US" sz="3200" dirty="0">
                <a:latin typeface="+mn-lt"/>
                <a:cs typeface="Arial" panose="020B0604020202020204" pitchFamily="34" charset="0"/>
              </a:rPr>
              <a:t>Divide into groups</a:t>
            </a:r>
          </a:p>
          <a:p>
            <a:pPr marL="685800" indent="-685800" eaLnBrk="1" hangingPunct="1">
              <a:buFont typeface="Arial" panose="020B0604020202020204" pitchFamily="34" charset="0"/>
              <a:buChar char="•"/>
              <a:defRPr/>
            </a:pPr>
            <a:r>
              <a:rPr lang="en-US" altLang="en-US" sz="3200" dirty="0">
                <a:latin typeface="+mn-lt"/>
                <a:cs typeface="Arial" panose="020B0604020202020204" pitchFamily="34" charset="0"/>
              </a:rPr>
              <a:t>Work through the re-use case studies</a:t>
            </a:r>
          </a:p>
          <a:p>
            <a:pPr marL="685800" indent="-685800" eaLnBrk="1" hangingPunct="1">
              <a:buFont typeface="Arial" panose="020B0604020202020204" pitchFamily="34" charset="0"/>
              <a:buChar char="•"/>
              <a:defRPr/>
            </a:pPr>
            <a:r>
              <a:rPr lang="en-US" altLang="en-US" sz="3200" dirty="0">
                <a:latin typeface="+mn-lt"/>
                <a:cs typeface="Arial" panose="020B0604020202020204" pitchFamily="34" charset="0"/>
              </a:rPr>
              <a:t>Answer the questions in </a:t>
            </a:r>
            <a:r>
              <a:rPr lang="en-US" altLang="en-US" sz="3200" dirty="0">
                <a:latin typeface="+mn-lt"/>
                <a:cs typeface="Arial" panose="020B0604020202020204" pitchFamily="34" charset="0"/>
                <a:hlinkClick r:id="rId4"/>
              </a:rPr>
              <a:t>the online form</a:t>
            </a:r>
            <a:r>
              <a:rPr lang="en-US" altLang="en-US" sz="3200" dirty="0">
                <a:latin typeface="+mn-lt"/>
                <a:cs typeface="Arial" panose="020B0604020202020204" pitchFamily="34" charset="0"/>
              </a:rPr>
              <a:t>: </a:t>
            </a:r>
            <a:r>
              <a:rPr lang="en-US" sz="3200" dirty="0">
                <a:hlinkClick r:id="rId4"/>
              </a:rPr>
              <a:t>https://und.libwizard.com/f/ot403reuseactivity</a:t>
            </a:r>
            <a:endParaRPr lang="en-US" altLang="en-US" sz="3200" dirty="0">
              <a:latin typeface="+mn-lt"/>
              <a:cs typeface="Arial" panose="020B0604020202020204" pitchFamily="34" charset="0"/>
            </a:endParaRPr>
          </a:p>
        </p:txBody>
      </p:sp>
      <p:sp>
        <p:nvSpPr>
          <p:cNvPr id="4" name="TextBox 3">
            <a:extLst>
              <a:ext uri="{FF2B5EF4-FFF2-40B4-BE49-F238E27FC236}">
                <a16:creationId xmlns:a16="http://schemas.microsoft.com/office/drawing/2014/main" id="{373A2D06-DE35-49EB-9FB1-5B37D53C330F}"/>
              </a:ext>
            </a:extLst>
          </p:cNvPr>
          <p:cNvSpPr txBox="1"/>
          <p:nvPr/>
        </p:nvSpPr>
        <p:spPr>
          <a:xfrm>
            <a:off x="449229" y="6128405"/>
            <a:ext cx="3862997"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3">
            <a:extLst>
              <a:ext uri="{FF2B5EF4-FFF2-40B4-BE49-F238E27FC236}">
                <a16:creationId xmlns:a16="http://schemas.microsoft.com/office/drawing/2014/main" id="{A425E7FD-EE6F-4E41-8C88-711AD1A490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4" name="Title 1">
            <a:extLst>
              <a:ext uri="{FF2B5EF4-FFF2-40B4-BE49-F238E27FC236}">
                <a16:creationId xmlns:a16="http://schemas.microsoft.com/office/drawing/2014/main" id="{84BAD0D5-2F9F-49CA-A178-876BCEE22F05}"/>
              </a:ext>
            </a:extLst>
          </p:cNvPr>
          <p:cNvSpPr>
            <a:spLocks noGrp="1"/>
          </p:cNvSpPr>
          <p:nvPr>
            <p:ph type="title"/>
          </p:nvPr>
        </p:nvSpPr>
        <p:spPr>
          <a:xfrm>
            <a:off x="681038" y="976313"/>
            <a:ext cx="11696700" cy="1063625"/>
          </a:xfrm>
        </p:spPr>
        <p:txBody>
          <a:bodyPr/>
          <a:lstStyle/>
          <a:p>
            <a:pPr eaLnBrk="1" hangingPunct="1">
              <a:lnSpc>
                <a:spcPct val="150000"/>
              </a:lnSpc>
              <a:defRPr/>
            </a:pPr>
            <a:r>
              <a:rPr lang="en-US" altLang="en-US" sz="4000" b="0" dirty="0">
                <a:solidFill>
                  <a:srgbClr val="009A44"/>
                </a:solidFill>
                <a:latin typeface="+mj-lt"/>
              </a:rPr>
              <a:t>2013: </a:t>
            </a:r>
            <a:r>
              <a:rPr lang="en-US" altLang="en-US" sz="4000" b="0" dirty="0">
                <a:solidFill>
                  <a:srgbClr val="002E15"/>
                </a:solidFill>
                <a:latin typeface="+mj-lt"/>
              </a:rPr>
              <a:t>just five for-profit publishing companies,</a:t>
            </a:r>
            <a:endParaRPr lang="en-US" altLang="en-US" sz="4000" b="0" i="1" dirty="0">
              <a:solidFill>
                <a:srgbClr val="002E15"/>
              </a:solidFill>
              <a:latin typeface="+mj-lt"/>
            </a:endParaRPr>
          </a:p>
        </p:txBody>
      </p:sp>
      <p:sp>
        <p:nvSpPr>
          <p:cNvPr id="46084" name="TextBox 1">
            <a:extLst>
              <a:ext uri="{FF2B5EF4-FFF2-40B4-BE49-F238E27FC236}">
                <a16:creationId xmlns:a16="http://schemas.microsoft.com/office/drawing/2014/main" id="{66231EC8-AA3F-470D-9D0A-96008B4347D3}"/>
              </a:ext>
            </a:extLst>
          </p:cNvPr>
          <p:cNvSpPr txBox="1">
            <a:spLocks noChangeArrowheads="1"/>
          </p:cNvSpPr>
          <p:nvPr/>
        </p:nvSpPr>
        <p:spPr bwMode="auto">
          <a:xfrm>
            <a:off x="1771650" y="1871663"/>
            <a:ext cx="54594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US" altLang="en-US" sz="3200" i="1" dirty="0">
                <a:solidFill>
                  <a:srgbClr val="002E15"/>
                </a:solidFill>
              </a:rPr>
              <a:t>Reed Elsevier</a:t>
            </a:r>
          </a:p>
          <a:p>
            <a:pPr>
              <a:lnSpc>
                <a:spcPct val="100000"/>
              </a:lnSpc>
              <a:spcBef>
                <a:spcPct val="0"/>
              </a:spcBef>
            </a:pPr>
            <a:r>
              <a:rPr lang="en-US" altLang="en-US" sz="3200" i="1" dirty="0">
                <a:solidFill>
                  <a:srgbClr val="002E15"/>
                </a:solidFill>
              </a:rPr>
              <a:t>Springer </a:t>
            </a:r>
            <a:r>
              <a:rPr lang="en-US" altLang="en-US" sz="3200" i="1" dirty="0" err="1">
                <a:solidFill>
                  <a:srgbClr val="002E15"/>
                </a:solidFill>
              </a:rPr>
              <a:t>Science+Business</a:t>
            </a:r>
            <a:r>
              <a:rPr lang="en-US" altLang="en-US" sz="3200" i="1" dirty="0">
                <a:solidFill>
                  <a:srgbClr val="002E15"/>
                </a:solidFill>
              </a:rPr>
              <a:t> Media</a:t>
            </a:r>
          </a:p>
          <a:p>
            <a:pPr>
              <a:lnSpc>
                <a:spcPct val="100000"/>
              </a:lnSpc>
              <a:spcBef>
                <a:spcPct val="0"/>
              </a:spcBef>
            </a:pPr>
            <a:r>
              <a:rPr lang="en-US" altLang="en-US" sz="3200" i="1" dirty="0">
                <a:solidFill>
                  <a:srgbClr val="002E15"/>
                </a:solidFill>
              </a:rPr>
              <a:t>Wiley-Blackwell</a:t>
            </a:r>
          </a:p>
          <a:p>
            <a:pPr>
              <a:lnSpc>
                <a:spcPct val="100000"/>
              </a:lnSpc>
              <a:spcBef>
                <a:spcPct val="0"/>
              </a:spcBef>
            </a:pPr>
            <a:r>
              <a:rPr lang="en-US" altLang="en-US" sz="3200" i="1" dirty="0" err="1">
                <a:solidFill>
                  <a:srgbClr val="002E15"/>
                </a:solidFill>
              </a:rPr>
              <a:t>Taylor&amp;Francis</a:t>
            </a:r>
            <a:endParaRPr lang="en-US" altLang="en-US" sz="3200" i="1" dirty="0">
              <a:solidFill>
                <a:srgbClr val="002E15"/>
              </a:solidFill>
            </a:endParaRPr>
          </a:p>
          <a:p>
            <a:pPr>
              <a:lnSpc>
                <a:spcPct val="100000"/>
              </a:lnSpc>
              <a:spcBef>
                <a:spcPct val="0"/>
              </a:spcBef>
            </a:pPr>
            <a:r>
              <a:rPr lang="en-US" altLang="en-US" sz="3200" i="1" dirty="0">
                <a:solidFill>
                  <a:srgbClr val="002E15"/>
                </a:solidFill>
              </a:rPr>
              <a:t>and Sage</a:t>
            </a:r>
            <a:r>
              <a:rPr lang="en-US" altLang="en-US" sz="3200" dirty="0">
                <a:solidFill>
                  <a:srgbClr val="002E15"/>
                </a:solidFill>
              </a:rPr>
              <a:t>,</a:t>
            </a:r>
          </a:p>
        </p:txBody>
      </p:sp>
      <p:sp>
        <p:nvSpPr>
          <p:cNvPr id="46085" name="TextBox 2">
            <a:extLst>
              <a:ext uri="{FF2B5EF4-FFF2-40B4-BE49-F238E27FC236}">
                <a16:creationId xmlns:a16="http://schemas.microsoft.com/office/drawing/2014/main" id="{F61F8591-F526-435C-92B9-4DBDE50C8B37}"/>
              </a:ext>
            </a:extLst>
          </p:cNvPr>
          <p:cNvSpPr txBox="1">
            <a:spLocks noChangeArrowheads="1"/>
          </p:cNvSpPr>
          <p:nvPr/>
        </p:nvSpPr>
        <p:spPr bwMode="auto">
          <a:xfrm>
            <a:off x="681038" y="4918075"/>
            <a:ext cx="10385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a:solidFill>
                  <a:srgbClr val="009A44"/>
                </a:solidFill>
              </a:rPr>
              <a:t>accounted for 50% of all articles published.</a:t>
            </a:r>
            <a:endParaRPr lang="en-US" altLang="en-US" sz="4000" b="1" dirty="0"/>
          </a:p>
        </p:txBody>
      </p:sp>
      <p:sp>
        <p:nvSpPr>
          <p:cNvPr id="6" name="TextBox 5">
            <a:extLst>
              <a:ext uri="{FF2B5EF4-FFF2-40B4-BE49-F238E27FC236}">
                <a16:creationId xmlns:a16="http://schemas.microsoft.com/office/drawing/2014/main" id="{F860A67A-C2F9-4137-998A-DF61E10A666E}"/>
              </a:ext>
            </a:extLst>
          </p:cNvPr>
          <p:cNvSpPr txBox="1"/>
          <p:nvPr/>
        </p:nvSpPr>
        <p:spPr>
          <a:xfrm>
            <a:off x="449229" y="6128405"/>
            <a:ext cx="3925343"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FD01-1BEE-4C00-AC9D-CD7F40DD5FC1}"/>
              </a:ext>
            </a:extLst>
          </p:cNvPr>
          <p:cNvSpPr txBox="1">
            <a:spLocks/>
          </p:cNvSpPr>
          <p:nvPr/>
        </p:nvSpPr>
        <p:spPr bwMode="auto">
          <a:xfrm>
            <a:off x="481014" y="289170"/>
            <a:ext cx="2648685" cy="149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4400" dirty="0">
                <a:solidFill>
                  <a:srgbClr val="009A44"/>
                </a:solidFill>
                <a:latin typeface="+mj-lt"/>
              </a:rPr>
              <a:t>Speaking of money…</a:t>
            </a:r>
            <a:endParaRPr lang="en-US" altLang="en-US" sz="4400" i="1" dirty="0">
              <a:solidFill>
                <a:srgbClr val="009A44"/>
              </a:solidFill>
              <a:latin typeface="+mj-lt"/>
            </a:endParaRPr>
          </a:p>
        </p:txBody>
      </p:sp>
      <p:sp>
        <p:nvSpPr>
          <p:cNvPr id="3" name="TextBox 6">
            <a:extLst>
              <a:ext uri="{FF2B5EF4-FFF2-40B4-BE49-F238E27FC236}">
                <a16:creationId xmlns:a16="http://schemas.microsoft.com/office/drawing/2014/main" id="{4248F579-28BA-447B-AEC8-05FB2FFB0716}"/>
              </a:ext>
            </a:extLst>
          </p:cNvPr>
          <p:cNvSpPr txBox="1">
            <a:spLocks noChangeArrowheads="1"/>
          </p:cNvSpPr>
          <p:nvPr/>
        </p:nvSpPr>
        <p:spPr bwMode="auto">
          <a:xfrm>
            <a:off x="481014" y="2551837"/>
            <a:ext cx="18544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solidFill>
                  <a:srgbClr val="002E15"/>
                </a:solidFill>
              </a:rPr>
              <a:t>Academic journal publishers are some of the most profitable companies in the world</a:t>
            </a:r>
          </a:p>
        </p:txBody>
      </p:sp>
      <p:pic>
        <p:nvPicPr>
          <p:cNvPr id="4" name="Picture 3" descr="screenshot of a bar chart from the Right to Research website illustrating the 2007 and 2008 profit margins of top academic literature publishers Wiley, Taylor &amp; Francis, Elsevier, and Springer, which range from 13.1 to 37%, and some of which are higher than Apple, Disney, Google, and Microsoft">
            <a:extLst>
              <a:ext uri="{FF2B5EF4-FFF2-40B4-BE49-F238E27FC236}">
                <a16:creationId xmlns:a16="http://schemas.microsoft.com/office/drawing/2014/main" id="{447F06D7-FBB3-4C5B-9772-C59891909C8B}"/>
              </a:ext>
            </a:extLst>
          </p:cNvPr>
          <p:cNvPicPr>
            <a:picLocks noChangeAspect="1"/>
          </p:cNvPicPr>
          <p:nvPr/>
        </p:nvPicPr>
        <p:blipFill rotWithShape="1">
          <a:blip r:embed="rId2">
            <a:extLst>
              <a:ext uri="{28A0092B-C50C-407E-A947-70E740481C1C}">
                <a14:useLocalDpi xmlns:a14="http://schemas.microsoft.com/office/drawing/2010/main" val="0"/>
              </a:ext>
            </a:extLst>
          </a:blip>
          <a:srcRect l="2559"/>
          <a:stretch/>
        </p:blipFill>
        <p:spPr bwMode="auto">
          <a:xfrm>
            <a:off x="3286970" y="537327"/>
            <a:ext cx="8895159" cy="536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89AA729-675E-4677-BABF-8EBA88A04AA2}"/>
              </a:ext>
            </a:extLst>
          </p:cNvPr>
          <p:cNvSpPr txBox="1">
            <a:spLocks noChangeArrowheads="1"/>
          </p:cNvSpPr>
          <p:nvPr/>
        </p:nvSpPr>
        <p:spPr bwMode="auto">
          <a:xfrm>
            <a:off x="4981575" y="6380163"/>
            <a:ext cx="5943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600"/>
              <a:t>http://www.righttoresearch.org/learn/problem/index.shtml#Image_1</a:t>
            </a:r>
          </a:p>
          <a:p>
            <a:pPr>
              <a:lnSpc>
                <a:spcPct val="100000"/>
              </a:lnSpc>
              <a:spcBef>
                <a:spcPct val="0"/>
              </a:spcBef>
              <a:buFontTx/>
              <a:buNone/>
            </a:pPr>
            <a:endParaRPr lang="en-US" altLang="en-US" sz="1800"/>
          </a:p>
        </p:txBody>
      </p:sp>
      <p:sp>
        <p:nvSpPr>
          <p:cNvPr id="6" name="TextBox 5">
            <a:extLst>
              <a:ext uri="{FF2B5EF4-FFF2-40B4-BE49-F238E27FC236}">
                <a16:creationId xmlns:a16="http://schemas.microsoft.com/office/drawing/2014/main" id="{696C2900-D66D-4862-86A6-AC42AD6D46DD}"/>
              </a:ext>
            </a:extLst>
          </p:cNvPr>
          <p:cNvSpPr txBox="1"/>
          <p:nvPr/>
        </p:nvSpPr>
        <p:spPr>
          <a:xfrm>
            <a:off x="449229" y="6128405"/>
            <a:ext cx="3883779"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2563468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67FD-03C7-4449-B48B-45722A2CC71D}"/>
              </a:ext>
            </a:extLst>
          </p:cNvPr>
          <p:cNvSpPr txBox="1">
            <a:spLocks/>
          </p:cNvSpPr>
          <p:nvPr/>
        </p:nvSpPr>
        <p:spPr>
          <a:xfrm>
            <a:off x="681038" y="976313"/>
            <a:ext cx="10924060" cy="4488316"/>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50000"/>
              </a:lnSpc>
              <a:defRPr/>
            </a:pPr>
            <a:r>
              <a:rPr lang="en-US" altLang="en-US" sz="4000" dirty="0">
                <a:solidFill>
                  <a:srgbClr val="009A44"/>
                </a:solidFill>
              </a:rPr>
              <a:t>Late 2019:</a:t>
            </a:r>
            <a:endParaRPr lang="en-US" altLang="en-US" sz="4000" i="1" dirty="0">
              <a:solidFill>
                <a:srgbClr val="009A44"/>
              </a:solidFill>
            </a:endParaRPr>
          </a:p>
          <a:p>
            <a:pPr marL="571500" indent="-571500" eaLnBrk="1" hangingPunct="1">
              <a:lnSpc>
                <a:spcPct val="150000"/>
              </a:lnSpc>
              <a:buFont typeface="Arial" panose="020B0604020202020204" pitchFamily="34" charset="0"/>
              <a:buChar char="•"/>
              <a:defRPr/>
            </a:pPr>
            <a:r>
              <a:rPr lang="en-US" altLang="en-US" sz="3200" dirty="0">
                <a:latin typeface="+mn-lt"/>
              </a:rPr>
              <a:t>University of California canceled their contract with Elsevier</a:t>
            </a:r>
          </a:p>
          <a:p>
            <a:pPr lvl="3" eaLnBrk="1" hangingPunct="1">
              <a:lnSpc>
                <a:spcPct val="150000"/>
              </a:lnSpc>
              <a:defRPr/>
            </a:pPr>
            <a:r>
              <a:rPr lang="en-US" altLang="en-US" sz="3200" i="1" dirty="0">
                <a:latin typeface="+mn-lt"/>
              </a:rPr>
              <a:t>UC accounts for nearly 10% of the US’s publications</a:t>
            </a:r>
          </a:p>
        </p:txBody>
      </p:sp>
      <p:sp>
        <p:nvSpPr>
          <p:cNvPr id="3" name="TextBox 2">
            <a:extLst>
              <a:ext uri="{FF2B5EF4-FFF2-40B4-BE49-F238E27FC236}">
                <a16:creationId xmlns:a16="http://schemas.microsoft.com/office/drawing/2014/main" id="{D79D2EFB-C107-4AB7-979E-5C181F00E6C6}"/>
              </a:ext>
            </a:extLst>
          </p:cNvPr>
          <p:cNvSpPr txBox="1"/>
          <p:nvPr/>
        </p:nvSpPr>
        <p:spPr>
          <a:xfrm>
            <a:off x="1034143" y="5802086"/>
            <a:ext cx="2667000" cy="369332"/>
          </a:xfrm>
          <a:prstGeom prst="rect">
            <a:avLst/>
          </a:prstGeom>
          <a:noFill/>
        </p:spPr>
        <p:txBody>
          <a:bodyPr wrap="square" rtlCol="0">
            <a:spAutoFit/>
          </a:bodyPr>
          <a:lstStyle/>
          <a:p>
            <a:r>
              <a:rPr lang="en-US" dirty="0"/>
              <a:t>McKenzie 2019</a:t>
            </a:r>
          </a:p>
        </p:txBody>
      </p:sp>
      <p:sp>
        <p:nvSpPr>
          <p:cNvPr id="4" name="TextBox 3">
            <a:extLst>
              <a:ext uri="{FF2B5EF4-FFF2-40B4-BE49-F238E27FC236}">
                <a16:creationId xmlns:a16="http://schemas.microsoft.com/office/drawing/2014/main" id="{5432C26D-5A64-4124-8395-9BC7DA2BCFC4}"/>
              </a:ext>
            </a:extLst>
          </p:cNvPr>
          <p:cNvSpPr txBox="1"/>
          <p:nvPr/>
        </p:nvSpPr>
        <p:spPr>
          <a:xfrm>
            <a:off x="449230" y="6128405"/>
            <a:ext cx="4164334"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2323409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67FD-03C7-4449-B48B-45722A2CC71D}"/>
              </a:ext>
            </a:extLst>
          </p:cNvPr>
          <p:cNvSpPr txBox="1">
            <a:spLocks/>
          </p:cNvSpPr>
          <p:nvPr/>
        </p:nvSpPr>
        <p:spPr>
          <a:xfrm>
            <a:off x="681038" y="976313"/>
            <a:ext cx="10924060" cy="4488316"/>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50000"/>
              </a:lnSpc>
              <a:defRPr/>
            </a:pPr>
            <a:r>
              <a:rPr lang="en-US" altLang="en-US" sz="4000" dirty="0">
                <a:solidFill>
                  <a:srgbClr val="009A44"/>
                </a:solidFill>
              </a:rPr>
              <a:t>Late 2019:</a:t>
            </a:r>
            <a:endParaRPr lang="en-US" altLang="en-US" sz="4000" i="1" dirty="0">
              <a:solidFill>
                <a:srgbClr val="009A44"/>
              </a:solidFill>
            </a:endParaRPr>
          </a:p>
          <a:p>
            <a:pPr marL="571500" indent="-571500" eaLnBrk="1" hangingPunct="1">
              <a:lnSpc>
                <a:spcPct val="150000"/>
              </a:lnSpc>
              <a:buFont typeface="Arial" panose="020B0604020202020204" pitchFamily="34" charset="0"/>
              <a:buChar char="•"/>
              <a:defRPr/>
            </a:pPr>
            <a:r>
              <a:rPr lang="en-US" altLang="en-US" sz="2000" dirty="0">
                <a:latin typeface="+mn-lt"/>
              </a:rPr>
              <a:t>University of California canceled their contract with Elsevier</a:t>
            </a:r>
          </a:p>
          <a:p>
            <a:pPr lvl="3" eaLnBrk="1" hangingPunct="1">
              <a:lnSpc>
                <a:spcPct val="150000"/>
              </a:lnSpc>
              <a:defRPr/>
            </a:pPr>
            <a:r>
              <a:rPr lang="en-US" altLang="en-US" sz="2000" i="1" dirty="0">
                <a:latin typeface="+mn-lt"/>
              </a:rPr>
              <a:t>UC accounts for nearly 10% of the US’s publications</a:t>
            </a:r>
          </a:p>
          <a:p>
            <a:pPr marL="457200" indent="-457200" eaLnBrk="1" hangingPunct="1">
              <a:lnSpc>
                <a:spcPct val="150000"/>
              </a:lnSpc>
              <a:buFont typeface="Arial" panose="020B0604020202020204" pitchFamily="34" charset="0"/>
              <a:buChar char="•"/>
              <a:defRPr/>
            </a:pPr>
            <a:r>
              <a:rPr lang="en-US" altLang="en-US" sz="2000" dirty="0">
                <a:latin typeface="+mn-lt"/>
              </a:rPr>
              <a:t>Other journals that have canceled big-deals:</a:t>
            </a:r>
          </a:p>
          <a:p>
            <a:pPr marL="1371600" lvl="2" indent="-457200" eaLnBrk="1" hangingPunct="1">
              <a:buFont typeface="Arial" panose="020B0604020202020204" pitchFamily="34" charset="0"/>
              <a:buChar char="•"/>
            </a:pPr>
            <a:r>
              <a:rPr lang="en-US" altLang="en-US" sz="2000" dirty="0" err="1">
                <a:latin typeface="+mn-lt"/>
              </a:rPr>
              <a:t>CalTech</a:t>
            </a:r>
            <a:endParaRPr lang="en-US" altLang="en-US" sz="2000" dirty="0">
              <a:latin typeface="+mn-lt"/>
            </a:endParaRPr>
          </a:p>
          <a:p>
            <a:pPr marL="1371600" lvl="2" indent="-457200" eaLnBrk="1" hangingPunct="1">
              <a:buFont typeface="Arial" panose="020B0604020202020204" pitchFamily="34" charset="0"/>
              <a:buChar char="•"/>
            </a:pPr>
            <a:r>
              <a:rPr lang="en-US" altLang="en-US" sz="2000" dirty="0">
                <a:latin typeface="+mn-lt"/>
              </a:rPr>
              <a:t>California State U</a:t>
            </a:r>
          </a:p>
          <a:p>
            <a:pPr marL="1371600" lvl="2" indent="-457200" eaLnBrk="1" hangingPunct="1">
              <a:buFont typeface="Arial" panose="020B0604020202020204" pitchFamily="34" charset="0"/>
              <a:buChar char="•"/>
            </a:pPr>
            <a:r>
              <a:rPr lang="en-US" altLang="en-US" sz="2000" dirty="0">
                <a:latin typeface="+mn-lt"/>
              </a:rPr>
              <a:t>Amherst college</a:t>
            </a:r>
          </a:p>
          <a:p>
            <a:pPr marL="1371600" lvl="2" indent="-457200" eaLnBrk="1" hangingPunct="1">
              <a:buFont typeface="Arial" panose="020B0604020202020204" pitchFamily="34" charset="0"/>
              <a:buChar char="•"/>
            </a:pPr>
            <a:r>
              <a:rPr lang="en-US" altLang="en-US" sz="2000" dirty="0">
                <a:latin typeface="+mn-lt"/>
              </a:rPr>
              <a:t>U Wisconsin-Milwaukee</a:t>
            </a:r>
          </a:p>
          <a:p>
            <a:pPr marL="1371600" lvl="2" indent="-457200" eaLnBrk="1" hangingPunct="1">
              <a:buFont typeface="Arial" panose="020B0604020202020204" pitchFamily="34" charset="0"/>
              <a:buChar char="•"/>
            </a:pPr>
            <a:r>
              <a:rPr lang="en-US" altLang="en-US" sz="2000" dirty="0">
                <a:latin typeface="+mn-lt"/>
              </a:rPr>
              <a:t>George Mason U</a:t>
            </a:r>
          </a:p>
          <a:p>
            <a:pPr marL="1371600" lvl="2" indent="-457200" eaLnBrk="1" hangingPunct="1">
              <a:buFont typeface="Arial" panose="020B0604020202020204" pitchFamily="34" charset="0"/>
              <a:buChar char="•"/>
            </a:pPr>
            <a:r>
              <a:rPr lang="en-US" altLang="en-US" sz="2000" dirty="0">
                <a:latin typeface="+mn-lt"/>
              </a:rPr>
              <a:t>St. John’s U</a:t>
            </a:r>
          </a:p>
          <a:p>
            <a:pPr marL="1371600" lvl="2" indent="-457200" eaLnBrk="1" hangingPunct="1">
              <a:buFont typeface="Arial" panose="020B0604020202020204" pitchFamily="34" charset="0"/>
              <a:buChar char="•"/>
            </a:pPr>
            <a:r>
              <a:rPr lang="en-US" altLang="en-US" sz="2000" dirty="0">
                <a:latin typeface="+mn-lt"/>
              </a:rPr>
              <a:t>SUNY Buffalo</a:t>
            </a:r>
          </a:p>
          <a:p>
            <a:pPr marL="1371600" lvl="2" indent="-457200" eaLnBrk="1" hangingPunct="1">
              <a:buFont typeface="Arial" panose="020B0604020202020204" pitchFamily="34" charset="0"/>
              <a:buChar char="•"/>
            </a:pPr>
            <a:r>
              <a:rPr lang="en-US" altLang="en-US" sz="2000" dirty="0">
                <a:latin typeface="+mn-lt"/>
              </a:rPr>
              <a:t>SUNY Potsdam</a:t>
            </a:r>
          </a:p>
          <a:p>
            <a:pPr marL="1371600" lvl="2" indent="-457200" eaLnBrk="1" hangingPunct="1">
              <a:buFont typeface="Arial" panose="020B0604020202020204" pitchFamily="34" charset="0"/>
              <a:buChar char="•"/>
            </a:pPr>
            <a:r>
              <a:rPr lang="en-US" altLang="en-US" sz="2000" dirty="0">
                <a:latin typeface="+mn-lt"/>
              </a:rPr>
              <a:t>UNC Chapel Hill</a:t>
            </a:r>
          </a:p>
          <a:p>
            <a:pPr marL="1371600" lvl="2" indent="-457200" eaLnBrk="1" hangingPunct="1">
              <a:buFont typeface="Arial" panose="020B0604020202020204" pitchFamily="34" charset="0"/>
              <a:buChar char="•"/>
            </a:pPr>
            <a:r>
              <a:rPr lang="en-US" altLang="en-US" sz="2000" dirty="0">
                <a:latin typeface="+mn-lt"/>
              </a:rPr>
              <a:t>U of Montreal</a:t>
            </a:r>
          </a:p>
          <a:p>
            <a:pPr marL="914400" lvl="1" indent="-457200" eaLnBrk="1" hangingPunct="1">
              <a:lnSpc>
                <a:spcPct val="150000"/>
              </a:lnSpc>
              <a:buFont typeface="Arial" panose="020B0604020202020204" pitchFamily="34" charset="0"/>
              <a:buChar char="•"/>
              <a:defRPr/>
            </a:pPr>
            <a:endParaRPr lang="en-US" altLang="en-US" sz="3200" dirty="0">
              <a:latin typeface="+mn-lt"/>
            </a:endParaRPr>
          </a:p>
          <a:p>
            <a:pPr marL="457200" indent="-457200" eaLnBrk="1" hangingPunct="1">
              <a:lnSpc>
                <a:spcPct val="150000"/>
              </a:lnSpc>
              <a:buFont typeface="Arial" panose="020B0604020202020204" pitchFamily="34" charset="0"/>
              <a:buChar char="•"/>
              <a:defRPr/>
            </a:pPr>
            <a:endParaRPr lang="en-US" altLang="en-US" sz="3200" dirty="0">
              <a:latin typeface="+mn-lt"/>
            </a:endParaRPr>
          </a:p>
        </p:txBody>
      </p:sp>
      <p:sp>
        <p:nvSpPr>
          <p:cNvPr id="3" name="TextBox 2">
            <a:extLst>
              <a:ext uri="{FF2B5EF4-FFF2-40B4-BE49-F238E27FC236}">
                <a16:creationId xmlns:a16="http://schemas.microsoft.com/office/drawing/2014/main" id="{D79D2EFB-C107-4AB7-979E-5C181F00E6C6}"/>
              </a:ext>
            </a:extLst>
          </p:cNvPr>
          <p:cNvSpPr txBox="1"/>
          <p:nvPr/>
        </p:nvSpPr>
        <p:spPr>
          <a:xfrm>
            <a:off x="8843962" y="2661321"/>
            <a:ext cx="2667000" cy="369332"/>
          </a:xfrm>
          <a:prstGeom prst="rect">
            <a:avLst/>
          </a:prstGeom>
          <a:noFill/>
        </p:spPr>
        <p:txBody>
          <a:bodyPr wrap="square" rtlCol="0">
            <a:spAutoFit/>
          </a:bodyPr>
          <a:lstStyle/>
          <a:p>
            <a:r>
              <a:rPr lang="en-US" dirty="0"/>
              <a:t>McKenzie 2019</a:t>
            </a:r>
          </a:p>
        </p:txBody>
      </p:sp>
      <p:sp>
        <p:nvSpPr>
          <p:cNvPr id="4" name="TextBox 3">
            <a:extLst>
              <a:ext uri="{FF2B5EF4-FFF2-40B4-BE49-F238E27FC236}">
                <a16:creationId xmlns:a16="http://schemas.microsoft.com/office/drawing/2014/main" id="{643F8D0C-FF8E-4474-9F55-318C9618C7DB}"/>
              </a:ext>
            </a:extLst>
          </p:cNvPr>
          <p:cNvSpPr txBox="1"/>
          <p:nvPr/>
        </p:nvSpPr>
        <p:spPr>
          <a:xfrm>
            <a:off x="8843962" y="5464629"/>
            <a:ext cx="2667000" cy="369332"/>
          </a:xfrm>
          <a:prstGeom prst="rect">
            <a:avLst/>
          </a:prstGeom>
          <a:noFill/>
        </p:spPr>
        <p:txBody>
          <a:bodyPr wrap="square" rtlCol="0">
            <a:spAutoFit/>
          </a:bodyPr>
          <a:lstStyle/>
          <a:p>
            <a:r>
              <a:rPr lang="en-US" dirty="0"/>
              <a:t>Anderson 2017</a:t>
            </a:r>
          </a:p>
        </p:txBody>
      </p:sp>
      <p:sp>
        <p:nvSpPr>
          <p:cNvPr id="5" name="TextBox 4">
            <a:extLst>
              <a:ext uri="{FF2B5EF4-FFF2-40B4-BE49-F238E27FC236}">
                <a16:creationId xmlns:a16="http://schemas.microsoft.com/office/drawing/2014/main" id="{301779CF-7C3A-417E-9E4D-4250B3F06746}"/>
              </a:ext>
            </a:extLst>
          </p:cNvPr>
          <p:cNvSpPr txBox="1"/>
          <p:nvPr/>
        </p:nvSpPr>
        <p:spPr>
          <a:xfrm>
            <a:off x="449229" y="6128405"/>
            <a:ext cx="4361761"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3044379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0C6D-A20B-4FDA-900D-D0DDF441202A}"/>
              </a:ext>
            </a:extLst>
          </p:cNvPr>
          <p:cNvSpPr txBox="1">
            <a:spLocks/>
          </p:cNvSpPr>
          <p:nvPr/>
        </p:nvSpPr>
        <p:spPr>
          <a:xfrm>
            <a:off x="595313" y="550475"/>
            <a:ext cx="11696700" cy="1063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50000"/>
              </a:lnSpc>
              <a:defRPr/>
            </a:pPr>
            <a:r>
              <a:rPr lang="en-US" altLang="en-US" sz="4000" dirty="0">
                <a:solidFill>
                  <a:srgbClr val="009A44"/>
                </a:solidFill>
              </a:rPr>
              <a:t>Publishing also has a lot of equity work to do</a:t>
            </a:r>
            <a:endParaRPr lang="en-US" altLang="en-US" sz="4000" i="1" dirty="0">
              <a:solidFill>
                <a:srgbClr val="009A44"/>
              </a:solidFill>
            </a:endParaRPr>
          </a:p>
        </p:txBody>
      </p:sp>
      <p:sp>
        <p:nvSpPr>
          <p:cNvPr id="3" name="TextBox 2">
            <a:extLst>
              <a:ext uri="{FF2B5EF4-FFF2-40B4-BE49-F238E27FC236}">
                <a16:creationId xmlns:a16="http://schemas.microsoft.com/office/drawing/2014/main" id="{46A60E9E-82A1-4783-8E82-D4C4A1A4DAFA}"/>
              </a:ext>
            </a:extLst>
          </p:cNvPr>
          <p:cNvSpPr txBox="1"/>
          <p:nvPr/>
        </p:nvSpPr>
        <p:spPr>
          <a:xfrm>
            <a:off x="700088" y="1771650"/>
            <a:ext cx="10401300" cy="3553280"/>
          </a:xfrm>
          <a:prstGeom prst="rect">
            <a:avLst/>
          </a:prstGeom>
          <a:noFill/>
        </p:spPr>
        <p:txBody>
          <a:bodyPr wrap="square" rtlCol="0">
            <a:spAutoFit/>
          </a:bodyPr>
          <a:lstStyle/>
          <a:p>
            <a:r>
              <a:rPr lang="en-US" sz="2400" dirty="0">
                <a:solidFill>
                  <a:srgbClr val="009A44"/>
                </a:solidFill>
              </a:rPr>
              <a:t>2018:</a:t>
            </a:r>
            <a:r>
              <a:rPr lang="en-US" sz="2400" dirty="0"/>
              <a:t> Workplace Equity Project (WE) survey of scholarly publishers (Taylor 2020)</a:t>
            </a:r>
          </a:p>
          <a:p>
            <a:endParaRPr lang="en-US" sz="2400" dirty="0"/>
          </a:p>
          <a:p>
            <a:pPr lvl="1">
              <a:lnSpc>
                <a:spcPct val="150000"/>
              </a:lnSpc>
            </a:pPr>
            <a:r>
              <a:rPr lang="en-US" sz="2000" dirty="0"/>
              <a:t>Found </a:t>
            </a:r>
            <a:r>
              <a:rPr lang="en-US" sz="2000" b="1" dirty="0"/>
              <a:t>imbalances in diversity </a:t>
            </a:r>
            <a:r>
              <a:rPr lang="en-US" sz="2000" dirty="0"/>
              <a:t>inherent in the workforce </a:t>
            </a:r>
          </a:p>
          <a:p>
            <a:pPr marL="1200150" lvl="2" indent="-285750">
              <a:lnSpc>
                <a:spcPct val="150000"/>
              </a:lnSpc>
              <a:buFont typeface="Arial" panose="020B0604020202020204" pitchFamily="34" charset="0"/>
              <a:buChar char="•"/>
            </a:pPr>
            <a:r>
              <a:rPr lang="en-US" sz="2000" dirty="0"/>
              <a:t>96% with a Bachelor's degree or higher, </a:t>
            </a:r>
          </a:p>
          <a:p>
            <a:pPr marL="1200150" lvl="2" indent="-285750">
              <a:lnSpc>
                <a:spcPct val="150000"/>
              </a:lnSpc>
              <a:buFont typeface="Arial" panose="020B0604020202020204" pitchFamily="34" charset="0"/>
              <a:buChar char="•"/>
            </a:pPr>
            <a:r>
              <a:rPr lang="en-US" sz="2000" dirty="0"/>
              <a:t>76% female, </a:t>
            </a:r>
          </a:p>
          <a:p>
            <a:pPr marL="1200150" lvl="2" indent="-285750">
              <a:lnSpc>
                <a:spcPct val="150000"/>
              </a:lnSpc>
              <a:buFont typeface="Arial" panose="020B0604020202020204" pitchFamily="34" charset="0"/>
              <a:buChar char="•"/>
            </a:pPr>
            <a:r>
              <a:rPr lang="en-US" sz="2000" dirty="0"/>
              <a:t>83% heterosexual, </a:t>
            </a:r>
          </a:p>
          <a:p>
            <a:pPr marL="1200150" lvl="2" indent="-285750">
              <a:lnSpc>
                <a:spcPct val="150000"/>
              </a:lnSpc>
              <a:buFont typeface="Arial" panose="020B0604020202020204" pitchFamily="34" charset="0"/>
              <a:buChar char="•"/>
            </a:pPr>
            <a:r>
              <a:rPr lang="en-US" sz="2000" dirty="0"/>
              <a:t>81% White, </a:t>
            </a:r>
          </a:p>
          <a:p>
            <a:pPr marL="1200150" lvl="2" indent="-285750">
              <a:lnSpc>
                <a:spcPct val="150000"/>
              </a:lnSpc>
              <a:buFont typeface="Arial" panose="020B0604020202020204" pitchFamily="34" charset="0"/>
              <a:buChar char="•"/>
            </a:pPr>
            <a:r>
              <a:rPr lang="en-US" sz="2000" dirty="0"/>
              <a:t>and 89% report no disabilities</a:t>
            </a:r>
          </a:p>
        </p:txBody>
      </p:sp>
      <p:sp>
        <p:nvSpPr>
          <p:cNvPr id="4" name="TextBox 3">
            <a:extLst>
              <a:ext uri="{FF2B5EF4-FFF2-40B4-BE49-F238E27FC236}">
                <a16:creationId xmlns:a16="http://schemas.microsoft.com/office/drawing/2014/main" id="{E1CEACED-B844-474A-B534-074DC054390A}"/>
              </a:ext>
            </a:extLst>
          </p:cNvPr>
          <p:cNvSpPr txBox="1"/>
          <p:nvPr/>
        </p:nvSpPr>
        <p:spPr>
          <a:xfrm>
            <a:off x="449230" y="6128405"/>
            <a:ext cx="3894170"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2043126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0C6D-A20B-4FDA-900D-D0DDF441202A}"/>
              </a:ext>
            </a:extLst>
          </p:cNvPr>
          <p:cNvSpPr txBox="1">
            <a:spLocks/>
          </p:cNvSpPr>
          <p:nvPr/>
        </p:nvSpPr>
        <p:spPr>
          <a:xfrm>
            <a:off x="342900" y="513456"/>
            <a:ext cx="11696700" cy="1063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50000"/>
              </a:lnSpc>
              <a:defRPr/>
            </a:pPr>
            <a:r>
              <a:rPr lang="en-US" altLang="en-US" sz="3200" dirty="0">
                <a:solidFill>
                  <a:srgbClr val="009A44"/>
                </a:solidFill>
              </a:rPr>
              <a:t>Publishing also has a lot of equity work to do</a:t>
            </a:r>
            <a:endParaRPr lang="en-US" altLang="en-US" sz="3200" i="1" dirty="0">
              <a:solidFill>
                <a:srgbClr val="009A44"/>
              </a:solidFill>
            </a:endParaRPr>
          </a:p>
        </p:txBody>
      </p:sp>
      <p:sp>
        <p:nvSpPr>
          <p:cNvPr id="3" name="TextBox 2">
            <a:extLst>
              <a:ext uri="{FF2B5EF4-FFF2-40B4-BE49-F238E27FC236}">
                <a16:creationId xmlns:a16="http://schemas.microsoft.com/office/drawing/2014/main" id="{46A60E9E-82A1-4783-8E82-D4C4A1A4DAFA}"/>
              </a:ext>
            </a:extLst>
          </p:cNvPr>
          <p:cNvSpPr txBox="1"/>
          <p:nvPr/>
        </p:nvSpPr>
        <p:spPr>
          <a:xfrm>
            <a:off x="342900" y="1627505"/>
            <a:ext cx="11087100" cy="3877985"/>
          </a:xfrm>
          <a:prstGeom prst="rect">
            <a:avLst/>
          </a:prstGeom>
          <a:noFill/>
        </p:spPr>
        <p:txBody>
          <a:bodyPr wrap="square" rtlCol="0">
            <a:spAutoFit/>
          </a:bodyPr>
          <a:lstStyle/>
          <a:p>
            <a:r>
              <a:rPr lang="en-US" sz="2400" dirty="0">
                <a:solidFill>
                  <a:srgbClr val="009A44"/>
                </a:solidFill>
              </a:rPr>
              <a:t>2018:</a:t>
            </a:r>
            <a:r>
              <a:rPr lang="en-US" sz="2400" dirty="0"/>
              <a:t> Workplace Equity Project (WE) survey of scholarly publishers (Taylor 2020)</a:t>
            </a:r>
          </a:p>
          <a:p>
            <a:endParaRPr lang="en-US" sz="2400" dirty="0"/>
          </a:p>
          <a:p>
            <a:endParaRPr lang="en-US" sz="2000" dirty="0"/>
          </a:p>
          <a:p>
            <a:pPr marL="742950" lvl="1" indent="-285750">
              <a:spcAft>
                <a:spcPts val="600"/>
              </a:spcAft>
              <a:buFont typeface="Arial" panose="020B0604020202020204" pitchFamily="34" charset="0"/>
              <a:buChar char="•"/>
            </a:pPr>
            <a:r>
              <a:rPr lang="en-US" sz="2000" dirty="0"/>
              <a:t>The chances of attaining a senior position in scholarly publishing are higher for White males with no tertiary‐level qualifications than for Black females with postgraduate degrees.</a:t>
            </a:r>
          </a:p>
          <a:p>
            <a:pPr marL="742950" lvl="1" indent="-285750">
              <a:spcAft>
                <a:spcPts val="600"/>
              </a:spcAft>
              <a:buFont typeface="Arial" panose="020B0604020202020204" pitchFamily="34" charset="0"/>
              <a:buChar char="•"/>
            </a:pPr>
            <a:endParaRPr lang="en-US" dirty="0"/>
          </a:p>
          <a:p>
            <a:pPr marL="742950" lvl="1" indent="-285750">
              <a:spcAft>
                <a:spcPts val="600"/>
              </a:spcAft>
              <a:buFont typeface="Arial" panose="020B0604020202020204" pitchFamily="34" charset="0"/>
              <a:buChar char="•"/>
            </a:pPr>
            <a:r>
              <a:rPr lang="en-US" sz="2000" dirty="0"/>
              <a:t>Direct line management practice defines individual experience irrespective of organizational policy.</a:t>
            </a:r>
          </a:p>
          <a:p>
            <a:pPr marL="742950" lvl="1" indent="-285750">
              <a:spcAft>
                <a:spcPts val="600"/>
              </a:spcAft>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r>
              <a:rPr lang="en-US" sz="2000" dirty="0"/>
              <a:t>Most demographic groups (with the exception of the Black cohort) recognize their own challenges but are blind to the bias experienced by other groups.</a:t>
            </a:r>
          </a:p>
        </p:txBody>
      </p:sp>
      <p:sp>
        <p:nvSpPr>
          <p:cNvPr id="4" name="TextBox 3">
            <a:extLst>
              <a:ext uri="{FF2B5EF4-FFF2-40B4-BE49-F238E27FC236}">
                <a16:creationId xmlns:a16="http://schemas.microsoft.com/office/drawing/2014/main" id="{36BDBCD1-415B-42C6-9E29-CC030FE7B455}"/>
              </a:ext>
            </a:extLst>
          </p:cNvPr>
          <p:cNvSpPr txBox="1"/>
          <p:nvPr/>
        </p:nvSpPr>
        <p:spPr>
          <a:xfrm>
            <a:off x="449230" y="6128405"/>
            <a:ext cx="4029252"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3243144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130188-12F4-41E7-AEBA-AC2956C0E0F9}"/>
              </a:ext>
            </a:extLst>
          </p:cNvPr>
          <p:cNvSpPr txBox="1"/>
          <p:nvPr/>
        </p:nvSpPr>
        <p:spPr>
          <a:xfrm>
            <a:off x="326571" y="393273"/>
            <a:ext cx="3418712" cy="1938992"/>
          </a:xfrm>
          <a:prstGeom prst="rect">
            <a:avLst/>
          </a:prstGeom>
          <a:noFill/>
        </p:spPr>
        <p:txBody>
          <a:bodyPr wrap="square" rtlCol="0">
            <a:spAutoFit/>
          </a:bodyPr>
          <a:lstStyle/>
          <a:p>
            <a:r>
              <a:rPr lang="en-US" sz="4000" dirty="0">
                <a:solidFill>
                  <a:srgbClr val="009A44"/>
                </a:solidFill>
                <a:latin typeface="+mj-lt"/>
              </a:rPr>
              <a:t>2021:</a:t>
            </a:r>
          </a:p>
          <a:p>
            <a:r>
              <a:rPr lang="en-US" sz="4000" dirty="0"/>
              <a:t>And covid did not help</a:t>
            </a:r>
          </a:p>
        </p:txBody>
      </p:sp>
      <p:pic>
        <p:nvPicPr>
          <p:cNvPr id="5" name="Picture 4" descr="Screen shot of the title of PLOS One article &quot;Gender gap in journal submissions and peer review suring the first wave of the COVID-19 pandemic. A study on 2329 Elsevier journals&quot; by Flaminio Squazzoni, Giangiagcomo Bravo Francisco Grimaldo, Daniel Garcia-Costa, Mike Farjam, and Bahar Mehmani published in October of 2021.">
            <a:hlinkClick r:id="rId2"/>
            <a:extLst>
              <a:ext uri="{FF2B5EF4-FFF2-40B4-BE49-F238E27FC236}">
                <a16:creationId xmlns:a16="http://schemas.microsoft.com/office/drawing/2014/main" id="{EB5CF7A3-E864-465F-89F1-FF4CF622A0CA}"/>
              </a:ext>
            </a:extLst>
          </p:cNvPr>
          <p:cNvPicPr>
            <a:picLocks noChangeAspect="1"/>
          </p:cNvPicPr>
          <p:nvPr/>
        </p:nvPicPr>
        <p:blipFill rotWithShape="1">
          <a:blip r:embed="rId3"/>
          <a:srcRect t="650" b="1"/>
          <a:stretch/>
        </p:blipFill>
        <p:spPr>
          <a:xfrm>
            <a:off x="2551258" y="2064774"/>
            <a:ext cx="9640741" cy="3752584"/>
          </a:xfrm>
          <a:prstGeom prst="rect">
            <a:avLst/>
          </a:prstGeom>
          <a:ln>
            <a:solidFill>
              <a:schemeClr val="tx1"/>
            </a:solidFill>
          </a:ln>
        </p:spPr>
      </p:pic>
      <p:sp>
        <p:nvSpPr>
          <p:cNvPr id="10" name="TextBox 9" descr="screenshot of an article abstract which has highlighted the sentence &quot;Our findings suggest that the first wave of the pandemic has created potentially cumulative advantages for men&quot;">
            <a:extLst>
              <a:ext uri="{FF2B5EF4-FFF2-40B4-BE49-F238E27FC236}">
                <a16:creationId xmlns:a16="http://schemas.microsoft.com/office/drawing/2014/main" id="{320579D8-615F-4469-9690-3C2D41B28729}"/>
              </a:ext>
            </a:extLst>
          </p:cNvPr>
          <p:cNvSpPr txBox="1"/>
          <p:nvPr/>
        </p:nvSpPr>
        <p:spPr>
          <a:xfrm>
            <a:off x="3745283" y="2494409"/>
            <a:ext cx="8273142" cy="3970318"/>
          </a:xfrm>
          <a:prstGeom prst="rect">
            <a:avLst/>
          </a:prstGeom>
          <a:solidFill>
            <a:schemeClr val="bg1"/>
          </a:solidFill>
        </p:spPr>
        <p:txBody>
          <a:bodyPr wrap="square" rtlCol="0">
            <a:spAutoFit/>
          </a:bodyPr>
          <a:lstStyle/>
          <a:p>
            <a:r>
              <a:rPr lang="en-US" b="1" dirty="0"/>
              <a:t>Abstract</a:t>
            </a:r>
          </a:p>
          <a:p>
            <a:r>
              <a:rPr lang="en-US" dirty="0"/>
              <a:t>During the early months of the COVID-19 pandemic, there was an unusually high submission rate of scholarly articles. Given that most academics were forced to work from home, the competing demands for familial duties may have penalized the scientific productivity of women. To test this hypothesis, we looked at submitted manuscripts and peer review activities for all Elsevier journals between February and May 2018-2020, including data on over 5 million authors and referees. Results showed that during the first wave of the pandemic, women submitted proportionally fewer manuscripts than men. This deficit was especially pronounced among more junior cohorts of women academics. The rate of the peer-review invitation acceptance showed a less pronounced gender pattern with women taking on a greater service responsibility for journals, except for health &amp; medicine, the field where the impact of COVID-19 research has been more prominent. </a:t>
            </a:r>
            <a:r>
              <a:rPr lang="en-US" dirty="0">
                <a:highlight>
                  <a:srgbClr val="FFFF00"/>
                </a:highlight>
              </a:rPr>
              <a:t>Our findings suggest that the first wave of the pandemic has created potentially cumulative advantages for men.</a:t>
            </a:r>
          </a:p>
        </p:txBody>
      </p:sp>
      <p:sp>
        <p:nvSpPr>
          <p:cNvPr id="6" name="TextBox 5">
            <a:extLst>
              <a:ext uri="{FF2B5EF4-FFF2-40B4-BE49-F238E27FC236}">
                <a16:creationId xmlns:a16="http://schemas.microsoft.com/office/drawing/2014/main" id="{71C3452C-7CBA-4118-BBF6-5EF374775BA0}"/>
              </a:ext>
            </a:extLst>
          </p:cNvPr>
          <p:cNvSpPr txBox="1"/>
          <p:nvPr/>
        </p:nvSpPr>
        <p:spPr>
          <a:xfrm>
            <a:off x="326571" y="6411524"/>
            <a:ext cx="3985656"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40241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39708EA3-1ED1-4131-9B10-C0DBBF0B893D}"/>
              </a:ext>
            </a:extLst>
          </p:cNvPr>
          <p:cNvSpPr txBox="1"/>
          <p:nvPr/>
        </p:nvSpPr>
        <p:spPr>
          <a:xfrm>
            <a:off x="317144" y="331935"/>
            <a:ext cx="7837042" cy="523220"/>
          </a:xfrm>
          <a:prstGeom prst="rect">
            <a:avLst/>
          </a:prstGeom>
          <a:noFill/>
        </p:spPr>
        <p:txBody>
          <a:bodyPr wrap="square" rtlCol="0">
            <a:spAutoFit/>
          </a:bodyPr>
          <a:lstStyle/>
          <a:p>
            <a:r>
              <a:rPr lang="en-US" sz="2800" dirty="0">
                <a:solidFill>
                  <a:srgbClr val="009A44"/>
                </a:solidFill>
                <a:latin typeface="+mj-lt"/>
              </a:rPr>
              <a:t>2022:</a:t>
            </a:r>
            <a:r>
              <a:rPr lang="en-US" sz="2800" dirty="0">
                <a:latin typeface="+mn-lt"/>
              </a:rPr>
              <a:t>Metrics reflect inequity</a:t>
            </a:r>
          </a:p>
        </p:txBody>
      </p:sp>
      <p:pic>
        <p:nvPicPr>
          <p:cNvPr id="5" name="Picture 4" descr="screenshot of clarivate's journal citation reports website, with the top six journals listed: CA-A Cancer Journal for Clinicians, Nature Reviews Molecular Cell Biology, New England Journal of Medicine, Nature Reviews Drug Discovery, Lancet, and Nature Reviews Clinical Oncology">
            <a:extLst>
              <a:ext uri="{FF2B5EF4-FFF2-40B4-BE49-F238E27FC236}">
                <a16:creationId xmlns:a16="http://schemas.microsoft.com/office/drawing/2014/main" id="{CF7AB910-F28F-440E-A0C8-D3B288951BFF}"/>
              </a:ext>
            </a:extLst>
          </p:cNvPr>
          <p:cNvPicPr>
            <a:picLocks noChangeAspect="1"/>
          </p:cNvPicPr>
          <p:nvPr/>
        </p:nvPicPr>
        <p:blipFill rotWithShape="1">
          <a:blip r:embed="rId2"/>
          <a:srcRect l="4132" r="23120" b="4260"/>
          <a:stretch/>
        </p:blipFill>
        <p:spPr>
          <a:xfrm>
            <a:off x="106493" y="1039821"/>
            <a:ext cx="6115198" cy="5690885"/>
          </a:xfrm>
          <a:prstGeom prst="rect">
            <a:avLst/>
          </a:prstGeom>
        </p:spPr>
      </p:pic>
      <p:pic>
        <p:nvPicPr>
          <p:cNvPr id="7" name="Picture 6" descr="screenshot of clarivate's journal citation reports website, with the top seven through sixteen journals listed: Nature Reviews Materials, Nature Energy, Nature Reviews Cancer, Nature Reviews Microbiolody, Chemical Reviews, MMWR Surveillance Summaries, JAMA-Journal of the American Medical Association, MMWR Recommendations and Reports, Nature Biotechnology, and Chemical Society Reviews ">
            <a:extLst>
              <a:ext uri="{FF2B5EF4-FFF2-40B4-BE49-F238E27FC236}">
                <a16:creationId xmlns:a16="http://schemas.microsoft.com/office/drawing/2014/main" id="{BF129087-1AEE-410F-A461-BDB961E3456F}"/>
              </a:ext>
            </a:extLst>
          </p:cNvPr>
          <p:cNvPicPr>
            <a:picLocks noChangeAspect="1"/>
          </p:cNvPicPr>
          <p:nvPr/>
        </p:nvPicPr>
        <p:blipFill>
          <a:blip r:embed="rId3"/>
          <a:stretch>
            <a:fillRect/>
          </a:stretch>
        </p:blipFill>
        <p:spPr>
          <a:xfrm>
            <a:off x="6226819" y="1600449"/>
            <a:ext cx="5896397" cy="4147762"/>
          </a:xfrm>
          <a:prstGeom prst="rect">
            <a:avLst/>
          </a:prstGeom>
        </p:spPr>
      </p:pic>
      <p:sp>
        <p:nvSpPr>
          <p:cNvPr id="6" name="TextBox 5">
            <a:extLst>
              <a:ext uri="{FF2B5EF4-FFF2-40B4-BE49-F238E27FC236}">
                <a16:creationId xmlns:a16="http://schemas.microsoft.com/office/drawing/2014/main" id="{251ABC9A-B403-423D-B4A2-C5664C825FAF}"/>
              </a:ext>
            </a:extLst>
          </p:cNvPr>
          <p:cNvSpPr txBox="1"/>
          <p:nvPr/>
        </p:nvSpPr>
        <p:spPr>
          <a:xfrm>
            <a:off x="8281555" y="6231895"/>
            <a:ext cx="3910445"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202171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8F0531-CF77-49E1-9F38-14D20430AD66}"/>
              </a:ext>
            </a:extLst>
          </p:cNvPr>
          <p:cNvSpPr txBox="1"/>
          <p:nvPr/>
        </p:nvSpPr>
        <p:spPr>
          <a:xfrm>
            <a:off x="857838" y="1036948"/>
            <a:ext cx="10123839" cy="5447645"/>
          </a:xfrm>
          <a:prstGeom prst="rect">
            <a:avLst/>
          </a:prstGeom>
          <a:noFill/>
        </p:spPr>
        <p:txBody>
          <a:bodyPr wrap="square" rtlCol="0">
            <a:spAutoFit/>
          </a:bodyPr>
          <a:lstStyle/>
          <a:p>
            <a:r>
              <a:rPr lang="en-US" sz="4400" dirty="0">
                <a:solidFill>
                  <a:srgbClr val="009A44"/>
                </a:solidFill>
                <a:latin typeface="+mj-lt"/>
              </a:rPr>
              <a:t>Activity: Reading &gt; the SQ3R method</a:t>
            </a:r>
          </a:p>
          <a:p>
            <a:endParaRPr lang="en-US" altLang="en-US" sz="2400" dirty="0">
              <a:latin typeface="+mn-lt"/>
            </a:endParaRPr>
          </a:p>
          <a:p>
            <a:r>
              <a:rPr lang="en-US" altLang="en-US" sz="2400" dirty="0" err="1">
                <a:latin typeface="+mn-lt"/>
              </a:rPr>
              <a:t>Larivière</a:t>
            </a:r>
            <a:r>
              <a:rPr lang="en-US" altLang="en-US" sz="2400" dirty="0">
                <a:latin typeface="+mn-lt"/>
              </a:rPr>
              <a:t>, V., </a:t>
            </a:r>
            <a:r>
              <a:rPr lang="en-US" altLang="en-US" sz="2400" dirty="0" err="1">
                <a:latin typeface="+mn-lt"/>
              </a:rPr>
              <a:t>Haustein</a:t>
            </a:r>
            <a:r>
              <a:rPr lang="en-US" altLang="en-US" sz="2400" dirty="0">
                <a:latin typeface="+mn-lt"/>
              </a:rPr>
              <a:t>, S., </a:t>
            </a:r>
            <a:r>
              <a:rPr lang="en-US" altLang="en-US" sz="2400" dirty="0" err="1">
                <a:latin typeface="+mn-lt"/>
              </a:rPr>
              <a:t>Mongeon</a:t>
            </a:r>
            <a:r>
              <a:rPr lang="en-US" altLang="en-US" sz="2400" dirty="0">
                <a:latin typeface="+mn-lt"/>
              </a:rPr>
              <a:t>, P.. 2015. The Oligopoly of Academic Publishers in the Digital Era. PLOS. </a:t>
            </a:r>
            <a:r>
              <a:rPr lang="en-US" altLang="en-US" sz="2400" u="sng" dirty="0">
                <a:latin typeface="+mn-lt"/>
                <a:hlinkClick r:id="rId2"/>
              </a:rPr>
              <a:t>https://doi.org/10.1371/journal.pone.0127502</a:t>
            </a:r>
            <a:endParaRPr lang="en-US" altLang="en-US" sz="2400" dirty="0">
              <a:latin typeface="+mn-lt"/>
            </a:endParaRPr>
          </a:p>
          <a:p>
            <a:endParaRPr lang="en-US" sz="3600" dirty="0">
              <a:solidFill>
                <a:srgbClr val="009A44"/>
              </a:solidFill>
              <a:latin typeface="+mn-lt"/>
            </a:endParaRPr>
          </a:p>
          <a:p>
            <a:r>
              <a:rPr lang="en-US" sz="2400" dirty="0">
                <a:solidFill>
                  <a:srgbClr val="000000"/>
                </a:solidFill>
                <a:effectLst/>
                <a:latin typeface="+mn-lt"/>
                <a:ea typeface="Times New Roman" panose="02020603050405020304" pitchFamily="18" charset="0"/>
              </a:rPr>
              <a:t>shared doc per section – </a:t>
            </a:r>
            <a:r>
              <a:rPr lang="en-US" sz="2400" u="sng" dirty="0">
                <a:solidFill>
                  <a:srgbClr val="000000"/>
                </a:solidFill>
                <a:effectLst/>
                <a:latin typeface="+mn-lt"/>
                <a:ea typeface="Times New Roman" panose="02020603050405020304" pitchFamily="18" charset="0"/>
                <a:hlinkClick r:id="rId3"/>
              </a:rPr>
              <a:t>CR</a:t>
            </a:r>
            <a:r>
              <a:rPr lang="en-US" sz="2400" dirty="0">
                <a:solidFill>
                  <a:srgbClr val="000000"/>
                </a:solidFill>
                <a:effectLst/>
                <a:latin typeface="+mn-lt"/>
                <a:ea typeface="Times New Roman" panose="02020603050405020304" pitchFamily="18" charset="0"/>
              </a:rPr>
              <a:t> and </a:t>
            </a:r>
            <a:r>
              <a:rPr lang="en-US" sz="2400" u="sng" dirty="0">
                <a:solidFill>
                  <a:srgbClr val="000000"/>
                </a:solidFill>
                <a:effectLst/>
                <a:latin typeface="+mn-lt"/>
                <a:ea typeface="Times New Roman" panose="02020603050405020304" pitchFamily="18" charset="0"/>
                <a:hlinkClick r:id="rId4"/>
              </a:rPr>
              <a:t>GF</a:t>
            </a:r>
            <a:endParaRPr lang="en-US" sz="2400" u="sng" dirty="0">
              <a:solidFill>
                <a:srgbClr val="000000"/>
              </a:solidFill>
              <a:effectLst/>
              <a:latin typeface="+mn-lt"/>
              <a:ea typeface="Times New Roman" panose="02020603050405020304" pitchFamily="18" charset="0"/>
            </a:endParaRPr>
          </a:p>
          <a:p>
            <a:r>
              <a:rPr lang="en-US" sz="2400" dirty="0">
                <a:latin typeface="+mn-lt"/>
                <a:hlinkClick r:id="rId5"/>
              </a:rPr>
              <a:t>https://tinyurl.com/2p8canm3</a:t>
            </a:r>
            <a:endParaRPr lang="en-US" sz="2400" dirty="0">
              <a:latin typeface="+mn-lt"/>
            </a:endParaRPr>
          </a:p>
          <a:p>
            <a:endParaRPr lang="en-US" sz="2400" dirty="0">
              <a:latin typeface="+mn-lt"/>
            </a:endParaRPr>
          </a:p>
          <a:p>
            <a:pPr marL="457200" indent="-457200">
              <a:buFont typeface="Arial" panose="020B0604020202020204" pitchFamily="34" charset="0"/>
              <a:buChar char="•"/>
            </a:pPr>
            <a:r>
              <a:rPr lang="en-US" sz="2000" dirty="0">
                <a:latin typeface="+mn-lt"/>
              </a:rPr>
              <a:t>Survey – </a:t>
            </a:r>
            <a:r>
              <a:rPr lang="en-US" sz="2000" i="1" dirty="0">
                <a:latin typeface="+mn-lt"/>
              </a:rPr>
              <a:t>Look over main headings</a:t>
            </a:r>
          </a:p>
          <a:p>
            <a:pPr marL="457200" indent="-457200">
              <a:buFont typeface="Arial" panose="020B0604020202020204" pitchFamily="34" charset="0"/>
              <a:buChar char="•"/>
            </a:pPr>
            <a:r>
              <a:rPr lang="en-US" sz="2000" dirty="0">
                <a:latin typeface="+mn-lt"/>
              </a:rPr>
              <a:t>Question – </a:t>
            </a:r>
            <a:r>
              <a:rPr lang="en-US" sz="2000" i="1" dirty="0">
                <a:latin typeface="+mn-lt"/>
              </a:rPr>
              <a:t>What is the main point? </a:t>
            </a:r>
          </a:p>
          <a:p>
            <a:pPr marL="457200" indent="-457200">
              <a:buFont typeface="Arial" panose="020B0604020202020204" pitchFamily="34" charset="0"/>
              <a:buChar char="•"/>
            </a:pPr>
            <a:r>
              <a:rPr lang="en-US" sz="2000" dirty="0">
                <a:latin typeface="+mn-lt"/>
              </a:rPr>
              <a:t>Read – </a:t>
            </a:r>
            <a:r>
              <a:rPr lang="en-US" sz="2000" i="1" dirty="0">
                <a:latin typeface="+mn-lt"/>
              </a:rPr>
              <a:t>Search for answers to your question</a:t>
            </a:r>
          </a:p>
          <a:p>
            <a:pPr marL="457200" indent="-457200">
              <a:buFont typeface="Arial" panose="020B0604020202020204" pitchFamily="34" charset="0"/>
              <a:buChar char="•"/>
            </a:pPr>
            <a:r>
              <a:rPr lang="en-US" sz="2000" dirty="0">
                <a:latin typeface="+mn-lt"/>
              </a:rPr>
              <a:t>Recite  - </a:t>
            </a:r>
            <a:r>
              <a:rPr lang="en-US" sz="2000" i="1" dirty="0">
                <a:latin typeface="+mn-lt"/>
              </a:rPr>
              <a:t>What have you learned?</a:t>
            </a:r>
          </a:p>
          <a:p>
            <a:pPr marL="457200" indent="-457200">
              <a:buFont typeface="Arial" panose="020B0604020202020204" pitchFamily="34" charset="0"/>
              <a:buChar char="•"/>
            </a:pPr>
            <a:r>
              <a:rPr lang="en-US" sz="2000" dirty="0">
                <a:latin typeface="+mn-lt"/>
              </a:rPr>
              <a:t>Review</a:t>
            </a:r>
          </a:p>
        </p:txBody>
      </p:sp>
      <p:sp>
        <p:nvSpPr>
          <p:cNvPr id="5" name="TextBox 4">
            <a:extLst>
              <a:ext uri="{FF2B5EF4-FFF2-40B4-BE49-F238E27FC236}">
                <a16:creationId xmlns:a16="http://schemas.microsoft.com/office/drawing/2014/main" id="{BF1184B9-4240-5C75-9A22-8D83C5C83A15}"/>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403028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clarivate's journal citation reports website, with the top six journals listed: CA-A Cancer Journal for Clinicians, Nature Reviews Molecular Cell Biology, New England Journal of Medicine, Nature Reviews Drug Discovery, Lancet, and Nature Reviews Clinical Oncology, all labeled with United Kingdom flags, except the CA-A Cancer Journal for Clinicians, and the New England Journal of Medicine, which have United States flags, denoting location of the publisher">
            <a:extLst>
              <a:ext uri="{FF2B5EF4-FFF2-40B4-BE49-F238E27FC236}">
                <a16:creationId xmlns:a16="http://schemas.microsoft.com/office/drawing/2014/main" id="{CF7AB910-F28F-440E-A0C8-D3B288951BFF}"/>
              </a:ext>
            </a:extLst>
          </p:cNvPr>
          <p:cNvPicPr>
            <a:picLocks noChangeAspect="1"/>
          </p:cNvPicPr>
          <p:nvPr/>
        </p:nvPicPr>
        <p:blipFill rotWithShape="1">
          <a:blip r:embed="rId2"/>
          <a:srcRect r="21683" b="4260"/>
          <a:stretch/>
        </p:blipFill>
        <p:spPr>
          <a:xfrm>
            <a:off x="317144" y="1125630"/>
            <a:ext cx="6495068" cy="5614535"/>
          </a:xfrm>
          <a:prstGeom prst="rect">
            <a:avLst/>
          </a:prstGeom>
        </p:spPr>
      </p:pic>
      <p:pic>
        <p:nvPicPr>
          <p:cNvPr id="7" name="Picture 6" descr="screenshot of clarivate's journal citation reports website, with the top seven through sixteen journals listed: Nature Reviews Materials, Nature Energy, Nature Reviews Cancer, Nature Reviews Microbiolody, Chemical Reviews, MMWR Surveillance Summaries, JAMA-Journal of the American Medical Association, MMWR Recommendations and Reports, Nature Biotechnology, and Chemical Society Reviews , all of which are labeled with United Kingdom flags except Chemical Reviews, MMWR Surveillance Summaries, JAMA, and MMWR Recommendations and Reports, denoting their country of origin">
            <a:extLst>
              <a:ext uri="{FF2B5EF4-FFF2-40B4-BE49-F238E27FC236}">
                <a16:creationId xmlns:a16="http://schemas.microsoft.com/office/drawing/2014/main" id="{BF129087-1AEE-410F-A461-BDB961E3456F}"/>
              </a:ext>
            </a:extLst>
          </p:cNvPr>
          <p:cNvPicPr>
            <a:picLocks noChangeAspect="1"/>
          </p:cNvPicPr>
          <p:nvPr/>
        </p:nvPicPr>
        <p:blipFill>
          <a:blip r:embed="rId3"/>
          <a:stretch>
            <a:fillRect/>
          </a:stretch>
        </p:blipFill>
        <p:spPr>
          <a:xfrm>
            <a:off x="6812212" y="2903456"/>
            <a:ext cx="5273295" cy="3709447"/>
          </a:xfrm>
          <a:prstGeom prst="rect">
            <a:avLst/>
          </a:prstGeom>
        </p:spPr>
      </p:pic>
      <p:pic>
        <p:nvPicPr>
          <p:cNvPr id="14" name="Picture 13" descr="Logo, company name&#10;&#10;Description automatically generated">
            <a:extLst>
              <a:ext uri="{FF2B5EF4-FFF2-40B4-BE49-F238E27FC236}">
                <a16:creationId xmlns:a16="http://schemas.microsoft.com/office/drawing/2014/main" id="{5F387729-240E-44AE-9CBA-B64EA38E0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533" y="5614126"/>
            <a:ext cx="611957" cy="305979"/>
          </a:xfrm>
          <a:prstGeom prst="rect">
            <a:avLst/>
          </a:prstGeom>
        </p:spPr>
      </p:pic>
      <p:pic>
        <p:nvPicPr>
          <p:cNvPr id="16" name="Picture 15" descr="Logo, company name&#10;&#10;Description automatically generated">
            <a:extLst>
              <a:ext uri="{FF2B5EF4-FFF2-40B4-BE49-F238E27FC236}">
                <a16:creationId xmlns:a16="http://schemas.microsoft.com/office/drawing/2014/main" id="{2FD25C43-3C3E-4595-A5A8-3155C5D65F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860" y="4758179"/>
            <a:ext cx="611957" cy="305979"/>
          </a:xfrm>
          <a:prstGeom prst="rect">
            <a:avLst/>
          </a:prstGeom>
        </p:spPr>
      </p:pic>
      <p:pic>
        <p:nvPicPr>
          <p:cNvPr id="17" name="Picture 16" descr="Background pattern&#10;&#10;Description automatically generated">
            <a:extLst>
              <a:ext uri="{FF2B5EF4-FFF2-40B4-BE49-F238E27FC236}">
                <a16:creationId xmlns:a16="http://schemas.microsoft.com/office/drawing/2014/main" id="{304A9216-9EB0-43B5-8BB4-87C8E73437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7860" y="5206020"/>
            <a:ext cx="611957" cy="322297"/>
          </a:xfrm>
          <a:prstGeom prst="rect">
            <a:avLst/>
          </a:prstGeom>
        </p:spPr>
      </p:pic>
      <p:pic>
        <p:nvPicPr>
          <p:cNvPr id="19" name="Picture 18" descr="Background pattern&#10;&#10;Description automatically generated">
            <a:extLst>
              <a:ext uri="{FF2B5EF4-FFF2-40B4-BE49-F238E27FC236}">
                <a16:creationId xmlns:a16="http://schemas.microsoft.com/office/drawing/2014/main" id="{738FB282-518A-4289-A376-AF00A2F8E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532" y="4294020"/>
            <a:ext cx="611957" cy="322297"/>
          </a:xfrm>
          <a:prstGeom prst="rect">
            <a:avLst/>
          </a:prstGeom>
        </p:spPr>
      </p:pic>
      <p:pic>
        <p:nvPicPr>
          <p:cNvPr id="20" name="Picture 19" descr="Logo, company name&#10;&#10;Description automatically generated">
            <a:extLst>
              <a:ext uri="{FF2B5EF4-FFF2-40B4-BE49-F238E27FC236}">
                <a16:creationId xmlns:a16="http://schemas.microsoft.com/office/drawing/2014/main" id="{ACA8A271-EB70-4398-AB0D-5ADA28B4F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960" y="6058757"/>
            <a:ext cx="611957" cy="305979"/>
          </a:xfrm>
          <a:prstGeom prst="rect">
            <a:avLst/>
          </a:prstGeom>
        </p:spPr>
      </p:pic>
      <p:pic>
        <p:nvPicPr>
          <p:cNvPr id="21" name="Picture 20" descr="Logo, company name&#10;&#10;Description automatically generated">
            <a:extLst>
              <a:ext uri="{FF2B5EF4-FFF2-40B4-BE49-F238E27FC236}">
                <a16:creationId xmlns:a16="http://schemas.microsoft.com/office/drawing/2014/main" id="{0E0A180F-5179-45C2-9889-3130DF4A4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532" y="6470073"/>
            <a:ext cx="611957" cy="305979"/>
          </a:xfrm>
          <a:prstGeom prst="rect">
            <a:avLst/>
          </a:prstGeom>
        </p:spPr>
      </p:pic>
      <p:pic>
        <p:nvPicPr>
          <p:cNvPr id="22" name="Picture 21" descr="Logo, company name&#10;&#10;Description automatically generated">
            <a:extLst>
              <a:ext uri="{FF2B5EF4-FFF2-40B4-BE49-F238E27FC236}">
                <a16:creationId xmlns:a16="http://schemas.microsoft.com/office/drawing/2014/main" id="{CB4ECEE8-54CB-42C5-9F8E-44B49CB04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9299" y="2935913"/>
            <a:ext cx="611957" cy="305979"/>
          </a:xfrm>
          <a:prstGeom prst="rect">
            <a:avLst/>
          </a:prstGeom>
        </p:spPr>
      </p:pic>
      <p:pic>
        <p:nvPicPr>
          <p:cNvPr id="23" name="Picture 22" descr="Logo, company name&#10;&#10;Description automatically generated">
            <a:extLst>
              <a:ext uri="{FF2B5EF4-FFF2-40B4-BE49-F238E27FC236}">
                <a16:creationId xmlns:a16="http://schemas.microsoft.com/office/drawing/2014/main" id="{309DC560-8769-46D7-8378-EA5DD5332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186" y="3295258"/>
            <a:ext cx="611957" cy="305979"/>
          </a:xfrm>
          <a:prstGeom prst="rect">
            <a:avLst/>
          </a:prstGeom>
        </p:spPr>
      </p:pic>
      <p:pic>
        <p:nvPicPr>
          <p:cNvPr id="24" name="Picture 23" descr="Logo, company name&#10;&#10;Description automatically generated">
            <a:extLst>
              <a:ext uri="{FF2B5EF4-FFF2-40B4-BE49-F238E27FC236}">
                <a16:creationId xmlns:a16="http://schemas.microsoft.com/office/drawing/2014/main" id="{E8AB7E8B-7779-4223-B1E1-77D8FA986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204" y="3626918"/>
            <a:ext cx="611957" cy="305979"/>
          </a:xfrm>
          <a:prstGeom prst="rect">
            <a:avLst/>
          </a:prstGeom>
        </p:spPr>
      </p:pic>
      <p:pic>
        <p:nvPicPr>
          <p:cNvPr id="25" name="Picture 24" descr="Logo, company name&#10;&#10;Description automatically generated">
            <a:extLst>
              <a:ext uri="{FF2B5EF4-FFF2-40B4-BE49-F238E27FC236}">
                <a16:creationId xmlns:a16="http://schemas.microsoft.com/office/drawing/2014/main" id="{875E9E60-AEDA-40BB-A82E-95B24A95D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489" y="3932897"/>
            <a:ext cx="611957" cy="305979"/>
          </a:xfrm>
          <a:prstGeom prst="rect">
            <a:avLst/>
          </a:prstGeom>
        </p:spPr>
      </p:pic>
      <p:pic>
        <p:nvPicPr>
          <p:cNvPr id="26" name="Picture 25" descr="Background pattern&#10;&#10;Description automatically generated">
            <a:extLst>
              <a:ext uri="{FF2B5EF4-FFF2-40B4-BE49-F238E27FC236}">
                <a16:creationId xmlns:a16="http://schemas.microsoft.com/office/drawing/2014/main" id="{BB598313-D68B-4E87-B9C9-61D971035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510" y="4285565"/>
            <a:ext cx="611957" cy="322297"/>
          </a:xfrm>
          <a:prstGeom prst="rect">
            <a:avLst/>
          </a:prstGeom>
        </p:spPr>
      </p:pic>
      <p:pic>
        <p:nvPicPr>
          <p:cNvPr id="27" name="Picture 26" descr="Background pattern&#10;&#10;Description automatically generated">
            <a:extLst>
              <a:ext uri="{FF2B5EF4-FFF2-40B4-BE49-F238E27FC236}">
                <a16:creationId xmlns:a16="http://schemas.microsoft.com/office/drawing/2014/main" id="{76FE11F5-E5F5-49D6-A99F-AD0B58D1AF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6320" y="4693244"/>
            <a:ext cx="611957" cy="322297"/>
          </a:xfrm>
          <a:prstGeom prst="rect">
            <a:avLst/>
          </a:prstGeom>
        </p:spPr>
      </p:pic>
      <p:pic>
        <p:nvPicPr>
          <p:cNvPr id="28" name="Picture 27" descr="Background pattern&#10;&#10;Description automatically generated">
            <a:extLst>
              <a:ext uri="{FF2B5EF4-FFF2-40B4-BE49-F238E27FC236}">
                <a16:creationId xmlns:a16="http://schemas.microsoft.com/office/drawing/2014/main" id="{1FA9DE08-7C85-4D60-9D75-23E4D756BD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9300" y="5077480"/>
            <a:ext cx="611957" cy="322297"/>
          </a:xfrm>
          <a:prstGeom prst="rect">
            <a:avLst/>
          </a:prstGeom>
        </p:spPr>
      </p:pic>
      <p:pic>
        <p:nvPicPr>
          <p:cNvPr id="29" name="Picture 28" descr="Background pattern&#10;&#10;Description automatically generated">
            <a:extLst>
              <a:ext uri="{FF2B5EF4-FFF2-40B4-BE49-F238E27FC236}">
                <a16:creationId xmlns:a16="http://schemas.microsoft.com/office/drawing/2014/main" id="{982296BD-1F40-4AF2-844D-983AD9829B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6319" y="5504433"/>
            <a:ext cx="611957" cy="322297"/>
          </a:xfrm>
          <a:prstGeom prst="rect">
            <a:avLst/>
          </a:prstGeom>
        </p:spPr>
      </p:pic>
      <p:pic>
        <p:nvPicPr>
          <p:cNvPr id="30" name="Picture 29" descr="Logo, company name&#10;&#10;Description automatically generated">
            <a:extLst>
              <a:ext uri="{FF2B5EF4-FFF2-40B4-BE49-F238E27FC236}">
                <a16:creationId xmlns:a16="http://schemas.microsoft.com/office/drawing/2014/main" id="{EA9B1464-5D49-435A-8D73-16CCA8164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5200" y="5884386"/>
            <a:ext cx="611957" cy="305979"/>
          </a:xfrm>
          <a:prstGeom prst="rect">
            <a:avLst/>
          </a:prstGeom>
        </p:spPr>
      </p:pic>
      <p:pic>
        <p:nvPicPr>
          <p:cNvPr id="31" name="Picture 30" descr="Logo, company name&#10;&#10;Description automatically generated">
            <a:extLst>
              <a:ext uri="{FF2B5EF4-FFF2-40B4-BE49-F238E27FC236}">
                <a16:creationId xmlns:a16="http://schemas.microsoft.com/office/drawing/2014/main" id="{71791A6C-343A-4E58-AE37-2EF78EBE3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489" y="6303879"/>
            <a:ext cx="611957" cy="305979"/>
          </a:xfrm>
          <a:prstGeom prst="rect">
            <a:avLst/>
          </a:prstGeom>
        </p:spPr>
      </p:pic>
      <p:sp>
        <p:nvSpPr>
          <p:cNvPr id="32" name="TextBox 31">
            <a:extLst>
              <a:ext uri="{FF2B5EF4-FFF2-40B4-BE49-F238E27FC236}">
                <a16:creationId xmlns:a16="http://schemas.microsoft.com/office/drawing/2014/main" id="{712F5113-45D9-4CEF-A24E-0A4C34165977}"/>
              </a:ext>
            </a:extLst>
          </p:cNvPr>
          <p:cNvSpPr txBox="1"/>
          <p:nvPr/>
        </p:nvSpPr>
        <p:spPr>
          <a:xfrm>
            <a:off x="317144" y="331935"/>
            <a:ext cx="7837042" cy="523220"/>
          </a:xfrm>
          <a:prstGeom prst="rect">
            <a:avLst/>
          </a:prstGeom>
          <a:noFill/>
        </p:spPr>
        <p:txBody>
          <a:bodyPr wrap="square" rtlCol="0">
            <a:spAutoFit/>
          </a:bodyPr>
          <a:lstStyle/>
          <a:p>
            <a:r>
              <a:rPr lang="en-US" sz="2800" dirty="0">
                <a:solidFill>
                  <a:srgbClr val="009A44"/>
                </a:solidFill>
                <a:latin typeface="+mj-lt"/>
              </a:rPr>
              <a:t>2022:</a:t>
            </a:r>
            <a:r>
              <a:rPr lang="en-US" sz="2800" dirty="0">
                <a:latin typeface="+mn-lt"/>
              </a:rPr>
              <a:t>Metrics reflect inequity</a:t>
            </a:r>
          </a:p>
        </p:txBody>
      </p:sp>
      <p:sp>
        <p:nvSpPr>
          <p:cNvPr id="33" name="TextBox 32">
            <a:extLst>
              <a:ext uri="{FF2B5EF4-FFF2-40B4-BE49-F238E27FC236}">
                <a16:creationId xmlns:a16="http://schemas.microsoft.com/office/drawing/2014/main" id="{DA8BB5B7-E820-4E55-B32A-BD8DAB30722D}"/>
              </a:ext>
            </a:extLst>
          </p:cNvPr>
          <p:cNvSpPr txBox="1"/>
          <p:nvPr/>
        </p:nvSpPr>
        <p:spPr>
          <a:xfrm>
            <a:off x="7720445" y="6562562"/>
            <a:ext cx="4403013"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2122160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clarivate's journal citation reports website, with the top six journals listed: CA-A Cancer Journal for Clinicians, Nature Reviews Molecular Cell Biology, New England Journal of Medicine, Nature Reviews Drug Discovery, Lancet, and Nature Reviews Clinical Oncology, all of which are labeled with the label &quot;English Language&quot;">
            <a:extLst>
              <a:ext uri="{FF2B5EF4-FFF2-40B4-BE49-F238E27FC236}">
                <a16:creationId xmlns:a16="http://schemas.microsoft.com/office/drawing/2014/main" id="{CF7AB910-F28F-440E-A0C8-D3B288951BFF}"/>
              </a:ext>
            </a:extLst>
          </p:cNvPr>
          <p:cNvPicPr>
            <a:picLocks noChangeAspect="1"/>
          </p:cNvPicPr>
          <p:nvPr/>
        </p:nvPicPr>
        <p:blipFill rotWithShape="1">
          <a:blip r:embed="rId2"/>
          <a:srcRect r="21683" b="4260"/>
          <a:stretch/>
        </p:blipFill>
        <p:spPr>
          <a:xfrm>
            <a:off x="317144" y="1125630"/>
            <a:ext cx="6495068" cy="5614535"/>
          </a:xfrm>
          <a:prstGeom prst="rect">
            <a:avLst/>
          </a:prstGeom>
        </p:spPr>
      </p:pic>
      <p:pic>
        <p:nvPicPr>
          <p:cNvPr id="7" name="Picture 6" descr="screenshot of clarivate's journal citation reports website, with the top seven through sixteen journals listed: Nature Reviews Materials, Nature Energy, Nature Reviews Cancer, Nature Reviews Microbiolody, Chemical Reviews, MMWR Surveillance Summaries, JAMA-Journal of the American Medical Association, MMWR Recommendations and Reports, Nature Biotechnology, and Chemical Society Reviews, all of which are labeled with the label &quot;English Language&quot;">
            <a:extLst>
              <a:ext uri="{FF2B5EF4-FFF2-40B4-BE49-F238E27FC236}">
                <a16:creationId xmlns:a16="http://schemas.microsoft.com/office/drawing/2014/main" id="{BF129087-1AEE-410F-A461-BDB961E3456F}"/>
              </a:ext>
            </a:extLst>
          </p:cNvPr>
          <p:cNvPicPr>
            <a:picLocks noChangeAspect="1"/>
          </p:cNvPicPr>
          <p:nvPr/>
        </p:nvPicPr>
        <p:blipFill>
          <a:blip r:embed="rId3"/>
          <a:stretch>
            <a:fillRect/>
          </a:stretch>
        </p:blipFill>
        <p:spPr>
          <a:xfrm>
            <a:off x="6812212" y="2903456"/>
            <a:ext cx="5273295" cy="3709447"/>
          </a:xfrm>
          <a:prstGeom prst="rect">
            <a:avLst/>
          </a:prstGeom>
        </p:spPr>
      </p:pic>
      <p:pic>
        <p:nvPicPr>
          <p:cNvPr id="14" name="Picture 13" descr="Logo, company name&#10;&#10;Description automatically generated">
            <a:extLst>
              <a:ext uri="{FF2B5EF4-FFF2-40B4-BE49-F238E27FC236}">
                <a16:creationId xmlns:a16="http://schemas.microsoft.com/office/drawing/2014/main" id="{5F387729-240E-44AE-9CBA-B64EA38E0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533" y="5614126"/>
            <a:ext cx="611957" cy="305979"/>
          </a:xfrm>
          <a:prstGeom prst="rect">
            <a:avLst/>
          </a:prstGeom>
        </p:spPr>
      </p:pic>
      <p:pic>
        <p:nvPicPr>
          <p:cNvPr id="16" name="Picture 15" descr="Logo, company name&#10;&#10;Description automatically generated">
            <a:extLst>
              <a:ext uri="{FF2B5EF4-FFF2-40B4-BE49-F238E27FC236}">
                <a16:creationId xmlns:a16="http://schemas.microsoft.com/office/drawing/2014/main" id="{2FD25C43-3C3E-4595-A5A8-3155C5D65F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860" y="4758179"/>
            <a:ext cx="611957" cy="305979"/>
          </a:xfrm>
          <a:prstGeom prst="rect">
            <a:avLst/>
          </a:prstGeom>
        </p:spPr>
      </p:pic>
      <p:pic>
        <p:nvPicPr>
          <p:cNvPr id="17" name="Picture 16" descr="Background pattern&#10;&#10;Description automatically generated">
            <a:extLst>
              <a:ext uri="{FF2B5EF4-FFF2-40B4-BE49-F238E27FC236}">
                <a16:creationId xmlns:a16="http://schemas.microsoft.com/office/drawing/2014/main" id="{304A9216-9EB0-43B5-8BB4-87C8E73437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7860" y="5206020"/>
            <a:ext cx="611957" cy="322297"/>
          </a:xfrm>
          <a:prstGeom prst="rect">
            <a:avLst/>
          </a:prstGeom>
        </p:spPr>
      </p:pic>
      <p:pic>
        <p:nvPicPr>
          <p:cNvPr id="19" name="Picture 18" descr="Background pattern&#10;&#10;Description automatically generated">
            <a:extLst>
              <a:ext uri="{FF2B5EF4-FFF2-40B4-BE49-F238E27FC236}">
                <a16:creationId xmlns:a16="http://schemas.microsoft.com/office/drawing/2014/main" id="{738FB282-518A-4289-A376-AF00A2F8E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532" y="4294020"/>
            <a:ext cx="611957" cy="322297"/>
          </a:xfrm>
          <a:prstGeom prst="rect">
            <a:avLst/>
          </a:prstGeom>
        </p:spPr>
      </p:pic>
      <p:pic>
        <p:nvPicPr>
          <p:cNvPr id="20" name="Picture 19" descr="Logo, company name&#10;&#10;Description automatically generated">
            <a:extLst>
              <a:ext uri="{FF2B5EF4-FFF2-40B4-BE49-F238E27FC236}">
                <a16:creationId xmlns:a16="http://schemas.microsoft.com/office/drawing/2014/main" id="{ACA8A271-EB70-4398-AB0D-5ADA28B4F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960" y="6058757"/>
            <a:ext cx="611957" cy="305979"/>
          </a:xfrm>
          <a:prstGeom prst="rect">
            <a:avLst/>
          </a:prstGeom>
        </p:spPr>
      </p:pic>
      <p:pic>
        <p:nvPicPr>
          <p:cNvPr id="21" name="Picture 20" descr="Logo, company name&#10;&#10;Description automatically generated">
            <a:extLst>
              <a:ext uri="{FF2B5EF4-FFF2-40B4-BE49-F238E27FC236}">
                <a16:creationId xmlns:a16="http://schemas.microsoft.com/office/drawing/2014/main" id="{0E0A180F-5179-45C2-9889-3130DF4A4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532" y="6470073"/>
            <a:ext cx="611957" cy="305979"/>
          </a:xfrm>
          <a:prstGeom prst="rect">
            <a:avLst/>
          </a:prstGeom>
        </p:spPr>
      </p:pic>
      <p:pic>
        <p:nvPicPr>
          <p:cNvPr id="22" name="Picture 21" descr="Logo, company name&#10;&#10;Description automatically generated">
            <a:extLst>
              <a:ext uri="{FF2B5EF4-FFF2-40B4-BE49-F238E27FC236}">
                <a16:creationId xmlns:a16="http://schemas.microsoft.com/office/drawing/2014/main" id="{CB4ECEE8-54CB-42C5-9F8E-44B49CB04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2460" y="2941763"/>
            <a:ext cx="611957" cy="305979"/>
          </a:xfrm>
          <a:prstGeom prst="rect">
            <a:avLst/>
          </a:prstGeom>
        </p:spPr>
      </p:pic>
      <p:pic>
        <p:nvPicPr>
          <p:cNvPr id="23" name="Picture 22" descr="Logo, company name&#10;&#10;Description automatically generated">
            <a:extLst>
              <a:ext uri="{FF2B5EF4-FFF2-40B4-BE49-F238E27FC236}">
                <a16:creationId xmlns:a16="http://schemas.microsoft.com/office/drawing/2014/main" id="{309DC560-8769-46D7-8378-EA5DD5332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186" y="3295258"/>
            <a:ext cx="611957" cy="305979"/>
          </a:xfrm>
          <a:prstGeom prst="rect">
            <a:avLst/>
          </a:prstGeom>
        </p:spPr>
      </p:pic>
      <p:pic>
        <p:nvPicPr>
          <p:cNvPr id="24" name="Picture 23" descr="Logo, company name&#10;&#10;Description automatically generated">
            <a:extLst>
              <a:ext uri="{FF2B5EF4-FFF2-40B4-BE49-F238E27FC236}">
                <a16:creationId xmlns:a16="http://schemas.microsoft.com/office/drawing/2014/main" id="{E8AB7E8B-7779-4223-B1E1-77D8FA986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204" y="3626918"/>
            <a:ext cx="611957" cy="305979"/>
          </a:xfrm>
          <a:prstGeom prst="rect">
            <a:avLst/>
          </a:prstGeom>
        </p:spPr>
      </p:pic>
      <p:pic>
        <p:nvPicPr>
          <p:cNvPr id="25" name="Picture 24" descr="Logo, company name&#10;&#10;Description automatically generated">
            <a:extLst>
              <a:ext uri="{FF2B5EF4-FFF2-40B4-BE49-F238E27FC236}">
                <a16:creationId xmlns:a16="http://schemas.microsoft.com/office/drawing/2014/main" id="{875E9E60-AEDA-40BB-A82E-95B24A95D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489" y="3932897"/>
            <a:ext cx="611957" cy="305979"/>
          </a:xfrm>
          <a:prstGeom prst="rect">
            <a:avLst/>
          </a:prstGeom>
        </p:spPr>
      </p:pic>
      <p:pic>
        <p:nvPicPr>
          <p:cNvPr id="26" name="Picture 25" descr="Background pattern&#10;&#10;Description automatically generated">
            <a:extLst>
              <a:ext uri="{FF2B5EF4-FFF2-40B4-BE49-F238E27FC236}">
                <a16:creationId xmlns:a16="http://schemas.microsoft.com/office/drawing/2014/main" id="{BB598313-D68B-4E87-B9C9-61D971035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510" y="4285565"/>
            <a:ext cx="611957" cy="322297"/>
          </a:xfrm>
          <a:prstGeom prst="rect">
            <a:avLst/>
          </a:prstGeom>
        </p:spPr>
      </p:pic>
      <p:pic>
        <p:nvPicPr>
          <p:cNvPr id="27" name="Picture 26" descr="Background pattern&#10;&#10;Description automatically generated">
            <a:extLst>
              <a:ext uri="{FF2B5EF4-FFF2-40B4-BE49-F238E27FC236}">
                <a16:creationId xmlns:a16="http://schemas.microsoft.com/office/drawing/2014/main" id="{76FE11F5-E5F5-49D6-A99F-AD0B58D1AF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6320" y="4693244"/>
            <a:ext cx="611957" cy="322297"/>
          </a:xfrm>
          <a:prstGeom prst="rect">
            <a:avLst/>
          </a:prstGeom>
        </p:spPr>
      </p:pic>
      <p:pic>
        <p:nvPicPr>
          <p:cNvPr id="28" name="Picture 27" descr="Background pattern&#10;&#10;Description automatically generated">
            <a:extLst>
              <a:ext uri="{FF2B5EF4-FFF2-40B4-BE49-F238E27FC236}">
                <a16:creationId xmlns:a16="http://schemas.microsoft.com/office/drawing/2014/main" id="{1FA9DE08-7C85-4D60-9D75-23E4D756BD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9300" y="5077480"/>
            <a:ext cx="611957" cy="322297"/>
          </a:xfrm>
          <a:prstGeom prst="rect">
            <a:avLst/>
          </a:prstGeom>
        </p:spPr>
      </p:pic>
      <p:pic>
        <p:nvPicPr>
          <p:cNvPr id="29" name="Picture 28" descr="Background pattern&#10;&#10;Description automatically generated">
            <a:extLst>
              <a:ext uri="{FF2B5EF4-FFF2-40B4-BE49-F238E27FC236}">
                <a16:creationId xmlns:a16="http://schemas.microsoft.com/office/drawing/2014/main" id="{982296BD-1F40-4AF2-844D-983AD9829B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6319" y="5504433"/>
            <a:ext cx="611957" cy="322297"/>
          </a:xfrm>
          <a:prstGeom prst="rect">
            <a:avLst/>
          </a:prstGeom>
        </p:spPr>
      </p:pic>
      <p:pic>
        <p:nvPicPr>
          <p:cNvPr id="30" name="Picture 29" descr="Logo, company name&#10;&#10;Description automatically generated">
            <a:extLst>
              <a:ext uri="{FF2B5EF4-FFF2-40B4-BE49-F238E27FC236}">
                <a16:creationId xmlns:a16="http://schemas.microsoft.com/office/drawing/2014/main" id="{EA9B1464-5D49-435A-8D73-16CCA8164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5200" y="5884386"/>
            <a:ext cx="611957" cy="305979"/>
          </a:xfrm>
          <a:prstGeom prst="rect">
            <a:avLst/>
          </a:prstGeom>
        </p:spPr>
      </p:pic>
      <p:pic>
        <p:nvPicPr>
          <p:cNvPr id="31" name="Picture 30" descr="Logo, company name&#10;&#10;Description automatically generated">
            <a:extLst>
              <a:ext uri="{FF2B5EF4-FFF2-40B4-BE49-F238E27FC236}">
                <a16:creationId xmlns:a16="http://schemas.microsoft.com/office/drawing/2014/main" id="{71791A6C-343A-4E58-AE37-2EF78EBE3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489" y="6303879"/>
            <a:ext cx="611957" cy="305979"/>
          </a:xfrm>
          <a:prstGeom prst="rect">
            <a:avLst/>
          </a:prstGeom>
        </p:spPr>
      </p:pic>
      <p:sp>
        <p:nvSpPr>
          <p:cNvPr id="32" name="TextBox 31">
            <a:extLst>
              <a:ext uri="{FF2B5EF4-FFF2-40B4-BE49-F238E27FC236}">
                <a16:creationId xmlns:a16="http://schemas.microsoft.com/office/drawing/2014/main" id="{E0A9791B-F58C-4469-A7ED-1C07AFC223D3}"/>
              </a:ext>
            </a:extLst>
          </p:cNvPr>
          <p:cNvSpPr txBox="1"/>
          <p:nvPr/>
        </p:nvSpPr>
        <p:spPr>
          <a:xfrm>
            <a:off x="3890344" y="4275028"/>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33" name="TextBox 32">
            <a:extLst>
              <a:ext uri="{FF2B5EF4-FFF2-40B4-BE49-F238E27FC236}">
                <a16:creationId xmlns:a16="http://schemas.microsoft.com/office/drawing/2014/main" id="{40347DA9-91E5-41F0-9A31-185FAFD98C1C}"/>
              </a:ext>
            </a:extLst>
          </p:cNvPr>
          <p:cNvSpPr txBox="1"/>
          <p:nvPr/>
        </p:nvSpPr>
        <p:spPr>
          <a:xfrm>
            <a:off x="4033317" y="4672530"/>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34" name="TextBox 33">
            <a:extLst>
              <a:ext uri="{FF2B5EF4-FFF2-40B4-BE49-F238E27FC236}">
                <a16:creationId xmlns:a16="http://schemas.microsoft.com/office/drawing/2014/main" id="{732D5EE8-87AE-47EC-B554-3DCB4B2A5376}"/>
              </a:ext>
            </a:extLst>
          </p:cNvPr>
          <p:cNvSpPr txBox="1"/>
          <p:nvPr/>
        </p:nvSpPr>
        <p:spPr>
          <a:xfrm>
            <a:off x="3986184" y="5157292"/>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35" name="TextBox 34">
            <a:extLst>
              <a:ext uri="{FF2B5EF4-FFF2-40B4-BE49-F238E27FC236}">
                <a16:creationId xmlns:a16="http://schemas.microsoft.com/office/drawing/2014/main" id="{1FF86614-FD77-416E-85BB-F6B7DF0C3308}"/>
              </a:ext>
            </a:extLst>
          </p:cNvPr>
          <p:cNvSpPr txBox="1"/>
          <p:nvPr/>
        </p:nvSpPr>
        <p:spPr>
          <a:xfrm>
            <a:off x="3890344" y="5612433"/>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36" name="TextBox 35">
            <a:extLst>
              <a:ext uri="{FF2B5EF4-FFF2-40B4-BE49-F238E27FC236}">
                <a16:creationId xmlns:a16="http://schemas.microsoft.com/office/drawing/2014/main" id="{9C6CC270-500E-4F99-B3E3-3104ABE74FC6}"/>
              </a:ext>
            </a:extLst>
          </p:cNvPr>
          <p:cNvSpPr txBox="1"/>
          <p:nvPr/>
        </p:nvSpPr>
        <p:spPr>
          <a:xfrm>
            <a:off x="9281256" y="4223747"/>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37" name="TextBox 36">
            <a:extLst>
              <a:ext uri="{FF2B5EF4-FFF2-40B4-BE49-F238E27FC236}">
                <a16:creationId xmlns:a16="http://schemas.microsoft.com/office/drawing/2014/main" id="{AF51C338-9E05-4A68-8045-90DA6D549A1E}"/>
              </a:ext>
            </a:extLst>
          </p:cNvPr>
          <p:cNvSpPr txBox="1"/>
          <p:nvPr/>
        </p:nvSpPr>
        <p:spPr>
          <a:xfrm>
            <a:off x="9424229" y="4621249"/>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38" name="TextBox 37">
            <a:extLst>
              <a:ext uri="{FF2B5EF4-FFF2-40B4-BE49-F238E27FC236}">
                <a16:creationId xmlns:a16="http://schemas.microsoft.com/office/drawing/2014/main" id="{3332DC58-AA95-4C25-8A62-57992A17D61E}"/>
              </a:ext>
            </a:extLst>
          </p:cNvPr>
          <p:cNvSpPr txBox="1"/>
          <p:nvPr/>
        </p:nvSpPr>
        <p:spPr>
          <a:xfrm>
            <a:off x="9377096" y="5106011"/>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39" name="TextBox 38">
            <a:extLst>
              <a:ext uri="{FF2B5EF4-FFF2-40B4-BE49-F238E27FC236}">
                <a16:creationId xmlns:a16="http://schemas.microsoft.com/office/drawing/2014/main" id="{A718A0E4-0001-44DC-AF59-CE4EFAF49CC7}"/>
              </a:ext>
            </a:extLst>
          </p:cNvPr>
          <p:cNvSpPr txBox="1"/>
          <p:nvPr/>
        </p:nvSpPr>
        <p:spPr>
          <a:xfrm>
            <a:off x="9281256" y="5561152"/>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40" name="TextBox 39">
            <a:extLst>
              <a:ext uri="{FF2B5EF4-FFF2-40B4-BE49-F238E27FC236}">
                <a16:creationId xmlns:a16="http://schemas.microsoft.com/office/drawing/2014/main" id="{D8C3D65A-06C4-4965-8F71-687F64DF4C26}"/>
              </a:ext>
            </a:extLst>
          </p:cNvPr>
          <p:cNvSpPr txBox="1"/>
          <p:nvPr/>
        </p:nvSpPr>
        <p:spPr>
          <a:xfrm>
            <a:off x="3222155" y="6031421"/>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41" name="TextBox 40">
            <a:extLst>
              <a:ext uri="{FF2B5EF4-FFF2-40B4-BE49-F238E27FC236}">
                <a16:creationId xmlns:a16="http://schemas.microsoft.com/office/drawing/2014/main" id="{9361A9D7-E15B-48AB-BC4B-0F1B348AEF81}"/>
              </a:ext>
            </a:extLst>
          </p:cNvPr>
          <p:cNvSpPr txBox="1"/>
          <p:nvPr/>
        </p:nvSpPr>
        <p:spPr>
          <a:xfrm>
            <a:off x="8967650" y="3181317"/>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42" name="TextBox 41">
            <a:extLst>
              <a:ext uri="{FF2B5EF4-FFF2-40B4-BE49-F238E27FC236}">
                <a16:creationId xmlns:a16="http://schemas.microsoft.com/office/drawing/2014/main" id="{E918433E-5E51-441E-A57C-096D2E6DCB65}"/>
              </a:ext>
            </a:extLst>
          </p:cNvPr>
          <p:cNvSpPr txBox="1"/>
          <p:nvPr/>
        </p:nvSpPr>
        <p:spPr>
          <a:xfrm>
            <a:off x="9482321" y="3468510"/>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43" name="TextBox 42">
            <a:extLst>
              <a:ext uri="{FF2B5EF4-FFF2-40B4-BE49-F238E27FC236}">
                <a16:creationId xmlns:a16="http://schemas.microsoft.com/office/drawing/2014/main" id="{F81A38A8-2D2D-455D-B013-A9E650E3BD13}"/>
              </a:ext>
            </a:extLst>
          </p:cNvPr>
          <p:cNvSpPr txBox="1"/>
          <p:nvPr/>
        </p:nvSpPr>
        <p:spPr>
          <a:xfrm>
            <a:off x="9386481" y="3923651"/>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44" name="TextBox 43">
            <a:extLst>
              <a:ext uri="{FF2B5EF4-FFF2-40B4-BE49-F238E27FC236}">
                <a16:creationId xmlns:a16="http://schemas.microsoft.com/office/drawing/2014/main" id="{FAB50E58-AA9B-41C3-B4F2-D2B8EBACB686}"/>
              </a:ext>
            </a:extLst>
          </p:cNvPr>
          <p:cNvSpPr txBox="1"/>
          <p:nvPr/>
        </p:nvSpPr>
        <p:spPr>
          <a:xfrm>
            <a:off x="3874741" y="6437451"/>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45" name="TextBox 44">
            <a:extLst>
              <a:ext uri="{FF2B5EF4-FFF2-40B4-BE49-F238E27FC236}">
                <a16:creationId xmlns:a16="http://schemas.microsoft.com/office/drawing/2014/main" id="{70582791-54FA-4608-B437-4A6DBE79DC1E}"/>
              </a:ext>
            </a:extLst>
          </p:cNvPr>
          <p:cNvSpPr txBox="1"/>
          <p:nvPr/>
        </p:nvSpPr>
        <p:spPr>
          <a:xfrm>
            <a:off x="9424229" y="2842712"/>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46" name="TextBox 45">
            <a:extLst>
              <a:ext uri="{FF2B5EF4-FFF2-40B4-BE49-F238E27FC236}">
                <a16:creationId xmlns:a16="http://schemas.microsoft.com/office/drawing/2014/main" id="{DAA6D3ED-9100-4319-A683-64DB3F992865}"/>
              </a:ext>
            </a:extLst>
          </p:cNvPr>
          <p:cNvSpPr txBox="1"/>
          <p:nvPr/>
        </p:nvSpPr>
        <p:spPr>
          <a:xfrm>
            <a:off x="9386481" y="5831627"/>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47" name="TextBox 46">
            <a:extLst>
              <a:ext uri="{FF2B5EF4-FFF2-40B4-BE49-F238E27FC236}">
                <a16:creationId xmlns:a16="http://schemas.microsoft.com/office/drawing/2014/main" id="{9A22B9C2-FFCA-44D9-AE55-BAA5EA3BC8CE}"/>
              </a:ext>
            </a:extLst>
          </p:cNvPr>
          <p:cNvSpPr txBox="1"/>
          <p:nvPr/>
        </p:nvSpPr>
        <p:spPr>
          <a:xfrm>
            <a:off x="9281256" y="6259184"/>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48" name="TextBox 47">
            <a:extLst>
              <a:ext uri="{FF2B5EF4-FFF2-40B4-BE49-F238E27FC236}">
                <a16:creationId xmlns:a16="http://schemas.microsoft.com/office/drawing/2014/main" id="{CD2C33E6-DE54-4838-B04B-070A24D4328B}"/>
              </a:ext>
            </a:extLst>
          </p:cNvPr>
          <p:cNvSpPr txBox="1"/>
          <p:nvPr/>
        </p:nvSpPr>
        <p:spPr>
          <a:xfrm>
            <a:off x="317144" y="331935"/>
            <a:ext cx="7837042" cy="523220"/>
          </a:xfrm>
          <a:prstGeom prst="rect">
            <a:avLst/>
          </a:prstGeom>
          <a:noFill/>
        </p:spPr>
        <p:txBody>
          <a:bodyPr wrap="square" rtlCol="0">
            <a:spAutoFit/>
          </a:bodyPr>
          <a:lstStyle/>
          <a:p>
            <a:r>
              <a:rPr lang="en-US" sz="2800" dirty="0">
                <a:solidFill>
                  <a:srgbClr val="009A44"/>
                </a:solidFill>
                <a:latin typeface="+mj-lt"/>
              </a:rPr>
              <a:t>2022:</a:t>
            </a:r>
            <a:r>
              <a:rPr lang="en-US" sz="2800" dirty="0">
                <a:latin typeface="+mn-lt"/>
              </a:rPr>
              <a:t>Metrics reflect inequity</a:t>
            </a:r>
          </a:p>
        </p:txBody>
      </p:sp>
      <p:sp>
        <p:nvSpPr>
          <p:cNvPr id="49" name="TextBox 48">
            <a:extLst>
              <a:ext uri="{FF2B5EF4-FFF2-40B4-BE49-F238E27FC236}">
                <a16:creationId xmlns:a16="http://schemas.microsoft.com/office/drawing/2014/main" id="{F3E234C7-2A44-4618-891A-A1725DE83AA5}"/>
              </a:ext>
            </a:extLst>
          </p:cNvPr>
          <p:cNvSpPr txBox="1"/>
          <p:nvPr/>
        </p:nvSpPr>
        <p:spPr>
          <a:xfrm>
            <a:off x="8272510" y="6589566"/>
            <a:ext cx="4210779"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1645241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a twitter post by Karsten Schubert, reading &quot;Taylor &amp; Francis introduced paid expedited review. For 6200 EUR your article will be published in less than 5 weeks. A capitalist breakdown of peer-review, and further disadvantaging scholars from poorer countries and institutions, this a threat to #academicfreedom&quot;, and is accompanied by an image from the Taylor &amp; Francis Group illustrating their &quot;Publication Route&quot;, where the 3-5 week and 7-9 week routes authors pay for &quot;expedited publication&quot;, and the traditional 16-week route to publication is free">
            <a:hlinkClick r:id="rId2"/>
            <a:extLst>
              <a:ext uri="{FF2B5EF4-FFF2-40B4-BE49-F238E27FC236}">
                <a16:creationId xmlns:a16="http://schemas.microsoft.com/office/drawing/2014/main" id="{05E0B06E-7E4C-4213-BFD3-9ED1EFFD9045}"/>
              </a:ext>
            </a:extLst>
          </p:cNvPr>
          <p:cNvPicPr>
            <a:picLocks noChangeAspect="1"/>
          </p:cNvPicPr>
          <p:nvPr/>
        </p:nvPicPr>
        <p:blipFill>
          <a:blip r:embed="rId3"/>
          <a:stretch>
            <a:fillRect/>
          </a:stretch>
        </p:blipFill>
        <p:spPr>
          <a:xfrm>
            <a:off x="4795089" y="0"/>
            <a:ext cx="6462993" cy="6858000"/>
          </a:xfrm>
          <a:prstGeom prst="rect">
            <a:avLst/>
          </a:prstGeom>
        </p:spPr>
      </p:pic>
      <p:sp>
        <p:nvSpPr>
          <p:cNvPr id="4" name="TextBox 3">
            <a:extLst>
              <a:ext uri="{FF2B5EF4-FFF2-40B4-BE49-F238E27FC236}">
                <a16:creationId xmlns:a16="http://schemas.microsoft.com/office/drawing/2014/main" id="{0BDA77F0-012E-467C-A997-C28CC15AE7B6}"/>
              </a:ext>
            </a:extLst>
          </p:cNvPr>
          <p:cNvSpPr txBox="1"/>
          <p:nvPr/>
        </p:nvSpPr>
        <p:spPr>
          <a:xfrm>
            <a:off x="1306959" y="360214"/>
            <a:ext cx="2454336" cy="1815882"/>
          </a:xfrm>
          <a:prstGeom prst="rect">
            <a:avLst/>
          </a:prstGeom>
          <a:noFill/>
        </p:spPr>
        <p:txBody>
          <a:bodyPr wrap="square" rtlCol="0">
            <a:spAutoFit/>
          </a:bodyPr>
          <a:lstStyle/>
          <a:p>
            <a:r>
              <a:rPr lang="en-US" sz="2800" dirty="0">
                <a:solidFill>
                  <a:srgbClr val="009A44"/>
                </a:solidFill>
                <a:latin typeface="+mj-lt"/>
              </a:rPr>
              <a:t>2022:</a:t>
            </a:r>
          </a:p>
          <a:p>
            <a:r>
              <a:rPr lang="en-US" sz="2800" dirty="0">
                <a:latin typeface="+mn-lt"/>
              </a:rPr>
              <a:t>Inequity is in the process, too.</a:t>
            </a:r>
          </a:p>
        </p:txBody>
      </p:sp>
      <p:sp>
        <p:nvSpPr>
          <p:cNvPr id="5" name="TextBox 4">
            <a:extLst>
              <a:ext uri="{FF2B5EF4-FFF2-40B4-BE49-F238E27FC236}">
                <a16:creationId xmlns:a16="http://schemas.microsoft.com/office/drawing/2014/main" id="{57B0DDBC-E5E5-44A8-9AAD-2CC39B1723DF}"/>
              </a:ext>
            </a:extLst>
          </p:cNvPr>
          <p:cNvSpPr txBox="1"/>
          <p:nvPr/>
        </p:nvSpPr>
        <p:spPr>
          <a:xfrm>
            <a:off x="449229" y="6128405"/>
            <a:ext cx="4018861"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3688218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a twitter post by Karoline Doring which reads &quot;Interesting footnote: 'In recognition of the time constraints required of them, reviewers of Papers taking the 3-5 weeks option are paid an honorarium of $150/Euro 115, Pound 90 on completion of their review' 1/x&quot;, and is a response to a Nic Cheeseman tweet about Taylor &amp; Francis' &quot;two tier system where wealthy individuals from wealthy institutions can get better and quicker service&quot;">
            <a:extLst>
              <a:ext uri="{FF2B5EF4-FFF2-40B4-BE49-F238E27FC236}">
                <a16:creationId xmlns:a16="http://schemas.microsoft.com/office/drawing/2014/main" id="{E8C8322E-5424-45C4-9E27-0F84DF8C7C7C}"/>
              </a:ext>
            </a:extLst>
          </p:cNvPr>
          <p:cNvPicPr>
            <a:picLocks noChangeAspect="1"/>
          </p:cNvPicPr>
          <p:nvPr/>
        </p:nvPicPr>
        <p:blipFill>
          <a:blip r:embed="rId2"/>
          <a:stretch>
            <a:fillRect/>
          </a:stretch>
        </p:blipFill>
        <p:spPr>
          <a:xfrm>
            <a:off x="5251668" y="12454"/>
            <a:ext cx="6761408" cy="6858000"/>
          </a:xfrm>
          <a:prstGeom prst="rect">
            <a:avLst/>
          </a:prstGeom>
        </p:spPr>
      </p:pic>
      <p:sp>
        <p:nvSpPr>
          <p:cNvPr id="4" name="TextBox 3">
            <a:extLst>
              <a:ext uri="{FF2B5EF4-FFF2-40B4-BE49-F238E27FC236}">
                <a16:creationId xmlns:a16="http://schemas.microsoft.com/office/drawing/2014/main" id="{DDCA6E9D-9784-4233-A4DC-AFD0964A2DDA}"/>
              </a:ext>
            </a:extLst>
          </p:cNvPr>
          <p:cNvSpPr txBox="1"/>
          <p:nvPr/>
        </p:nvSpPr>
        <p:spPr>
          <a:xfrm>
            <a:off x="1306959" y="360214"/>
            <a:ext cx="2746567" cy="1384995"/>
          </a:xfrm>
          <a:prstGeom prst="rect">
            <a:avLst/>
          </a:prstGeom>
          <a:noFill/>
        </p:spPr>
        <p:txBody>
          <a:bodyPr wrap="square" rtlCol="0">
            <a:spAutoFit/>
          </a:bodyPr>
          <a:lstStyle/>
          <a:p>
            <a:r>
              <a:rPr lang="en-US" sz="2800" dirty="0">
                <a:solidFill>
                  <a:srgbClr val="009A44"/>
                </a:solidFill>
                <a:latin typeface="+mj-lt"/>
              </a:rPr>
              <a:t>2022:</a:t>
            </a:r>
          </a:p>
          <a:p>
            <a:r>
              <a:rPr lang="en-US" sz="2800" dirty="0">
                <a:latin typeface="+mn-lt"/>
              </a:rPr>
              <a:t>Metrics reflect inequity</a:t>
            </a:r>
          </a:p>
        </p:txBody>
      </p:sp>
      <p:sp>
        <p:nvSpPr>
          <p:cNvPr id="6" name="TextBox 5">
            <a:extLst>
              <a:ext uri="{FF2B5EF4-FFF2-40B4-BE49-F238E27FC236}">
                <a16:creationId xmlns:a16="http://schemas.microsoft.com/office/drawing/2014/main" id="{02A4BAB2-611E-464A-9BE6-A74B249E51E9}"/>
              </a:ext>
            </a:extLst>
          </p:cNvPr>
          <p:cNvSpPr txBox="1"/>
          <p:nvPr/>
        </p:nvSpPr>
        <p:spPr>
          <a:xfrm>
            <a:off x="449229" y="6128405"/>
            <a:ext cx="3883779"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2406210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a twitter post by Karoline Doring which reads &quot;Interesting footnote: 'In recognition of the time constraints required of them, reviewers of Papers taking the 3-5 weeks option are paid an honorarium of $150/Euro 115, Pound 90 on completion of their review' 1/x&quot;, and is a response to a Nic Cheeseman tweet about Taylor &amp; Francis' &quot;two tier system where wealthy individuals from wealthy institutions can get better and quicker service&quot;">
            <a:extLst>
              <a:ext uri="{FF2B5EF4-FFF2-40B4-BE49-F238E27FC236}">
                <a16:creationId xmlns:a16="http://schemas.microsoft.com/office/drawing/2014/main" id="{E8C8322E-5424-45C4-9E27-0F84DF8C7C7C}"/>
              </a:ext>
            </a:extLst>
          </p:cNvPr>
          <p:cNvPicPr>
            <a:picLocks noChangeAspect="1"/>
          </p:cNvPicPr>
          <p:nvPr/>
        </p:nvPicPr>
        <p:blipFill>
          <a:blip r:embed="rId2"/>
          <a:stretch>
            <a:fillRect/>
          </a:stretch>
        </p:blipFill>
        <p:spPr>
          <a:xfrm>
            <a:off x="5251668" y="12454"/>
            <a:ext cx="6761408" cy="6858000"/>
          </a:xfrm>
          <a:prstGeom prst="rect">
            <a:avLst/>
          </a:prstGeom>
        </p:spPr>
      </p:pic>
      <p:sp>
        <p:nvSpPr>
          <p:cNvPr id="4" name="TextBox 3">
            <a:extLst>
              <a:ext uri="{FF2B5EF4-FFF2-40B4-BE49-F238E27FC236}">
                <a16:creationId xmlns:a16="http://schemas.microsoft.com/office/drawing/2014/main" id="{DDCA6E9D-9784-4233-A4DC-AFD0964A2DDA}"/>
              </a:ext>
            </a:extLst>
          </p:cNvPr>
          <p:cNvSpPr txBox="1"/>
          <p:nvPr/>
        </p:nvSpPr>
        <p:spPr>
          <a:xfrm>
            <a:off x="1306959" y="360214"/>
            <a:ext cx="2746567" cy="1384995"/>
          </a:xfrm>
          <a:prstGeom prst="rect">
            <a:avLst/>
          </a:prstGeom>
          <a:noFill/>
        </p:spPr>
        <p:txBody>
          <a:bodyPr wrap="square" rtlCol="0">
            <a:spAutoFit/>
          </a:bodyPr>
          <a:lstStyle/>
          <a:p>
            <a:r>
              <a:rPr lang="en-US" sz="2800" dirty="0">
                <a:solidFill>
                  <a:srgbClr val="009A44"/>
                </a:solidFill>
                <a:latin typeface="+mj-lt"/>
              </a:rPr>
              <a:t>2022:</a:t>
            </a:r>
          </a:p>
          <a:p>
            <a:r>
              <a:rPr lang="en-US" sz="2800" dirty="0">
                <a:latin typeface="+mn-lt"/>
              </a:rPr>
              <a:t>Metrics reflect inequity</a:t>
            </a:r>
          </a:p>
        </p:txBody>
      </p:sp>
      <p:sp>
        <p:nvSpPr>
          <p:cNvPr id="6" name="TextBox 5">
            <a:extLst>
              <a:ext uri="{FF2B5EF4-FFF2-40B4-BE49-F238E27FC236}">
                <a16:creationId xmlns:a16="http://schemas.microsoft.com/office/drawing/2014/main" id="{7FF357CA-71E6-4C4B-84EC-D8E7218E63F5}"/>
              </a:ext>
            </a:extLst>
          </p:cNvPr>
          <p:cNvSpPr txBox="1"/>
          <p:nvPr/>
        </p:nvSpPr>
        <p:spPr>
          <a:xfrm>
            <a:off x="1322962" y="2459504"/>
            <a:ext cx="3928706" cy="1938992"/>
          </a:xfrm>
          <a:prstGeom prst="rect">
            <a:avLst/>
          </a:prstGeom>
          <a:noFill/>
          <a:ln>
            <a:solidFill>
              <a:srgbClr val="92D050"/>
            </a:solidFill>
          </a:ln>
        </p:spPr>
        <p:txBody>
          <a:bodyPr wrap="square" rtlCol="0">
            <a:spAutoFit/>
          </a:bodyPr>
          <a:lstStyle/>
          <a:p>
            <a:r>
              <a:rPr lang="en-US" sz="2400" b="1" dirty="0"/>
              <a:t>The estimated monetary value of the time US-based reviewers spent on reviews was over 1.5 billion USD in 2020</a:t>
            </a:r>
          </a:p>
        </p:txBody>
      </p:sp>
      <p:sp>
        <p:nvSpPr>
          <p:cNvPr id="7" name="TextBox 6">
            <a:extLst>
              <a:ext uri="{FF2B5EF4-FFF2-40B4-BE49-F238E27FC236}">
                <a16:creationId xmlns:a16="http://schemas.microsoft.com/office/drawing/2014/main" id="{24B70795-65B1-41E4-84F7-E24975302BD0}"/>
              </a:ext>
            </a:extLst>
          </p:cNvPr>
          <p:cNvSpPr txBox="1"/>
          <p:nvPr/>
        </p:nvSpPr>
        <p:spPr>
          <a:xfrm>
            <a:off x="1389637" y="4377312"/>
            <a:ext cx="4144388" cy="338554"/>
          </a:xfrm>
          <a:prstGeom prst="rect">
            <a:avLst/>
          </a:prstGeom>
          <a:noFill/>
        </p:spPr>
        <p:txBody>
          <a:bodyPr wrap="square" rtlCol="0">
            <a:spAutoFit/>
          </a:bodyPr>
          <a:lstStyle/>
          <a:p>
            <a:r>
              <a:rPr lang="en-US" sz="1600" dirty="0" err="1">
                <a:effectLst/>
              </a:rPr>
              <a:t>Aczel</a:t>
            </a:r>
            <a:r>
              <a:rPr lang="en-US" sz="1600" dirty="0">
                <a:effectLst/>
              </a:rPr>
              <a:t>, B., </a:t>
            </a:r>
            <a:r>
              <a:rPr lang="en-US" sz="1600" dirty="0" err="1">
                <a:effectLst/>
              </a:rPr>
              <a:t>Szaszi</a:t>
            </a:r>
            <a:r>
              <a:rPr lang="en-US" sz="1600" dirty="0">
                <a:effectLst/>
              </a:rPr>
              <a:t>, B., &amp; Holcombe, A. O. (2021). </a:t>
            </a:r>
            <a:endParaRPr lang="en-US" sz="1600" dirty="0"/>
          </a:p>
        </p:txBody>
      </p:sp>
      <p:sp>
        <p:nvSpPr>
          <p:cNvPr id="2" name="Arrow: Right 1">
            <a:extLst>
              <a:ext uri="{FF2B5EF4-FFF2-40B4-BE49-F238E27FC236}">
                <a16:creationId xmlns:a16="http://schemas.microsoft.com/office/drawing/2014/main" id="{17BF7EE9-0C9C-4209-BB22-DF60C7B4E07C}"/>
              </a:ext>
            </a:extLst>
          </p:cNvPr>
          <p:cNvSpPr/>
          <p:nvPr/>
        </p:nvSpPr>
        <p:spPr>
          <a:xfrm>
            <a:off x="466725" y="2252969"/>
            <a:ext cx="818137" cy="800100"/>
          </a:xfrm>
          <a:prstGeom prst="rightArrow">
            <a:avLst>
              <a:gd name="adj1" fmla="val 33333"/>
              <a:gd name="adj2" fmla="val 6547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8BC9FB8-0D09-4B4C-8B7A-A9AA5F68FD1E}"/>
              </a:ext>
            </a:extLst>
          </p:cNvPr>
          <p:cNvSpPr txBox="1"/>
          <p:nvPr/>
        </p:nvSpPr>
        <p:spPr>
          <a:xfrm>
            <a:off x="449229" y="6128405"/>
            <a:ext cx="3928705"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2195226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130188-12F4-41E7-AEBA-AC2956C0E0F9}"/>
              </a:ext>
            </a:extLst>
          </p:cNvPr>
          <p:cNvSpPr txBox="1"/>
          <p:nvPr/>
        </p:nvSpPr>
        <p:spPr>
          <a:xfrm>
            <a:off x="326571" y="393273"/>
            <a:ext cx="2737140" cy="3170099"/>
          </a:xfrm>
          <a:prstGeom prst="rect">
            <a:avLst/>
          </a:prstGeom>
          <a:noFill/>
        </p:spPr>
        <p:txBody>
          <a:bodyPr wrap="square" rtlCol="0">
            <a:spAutoFit/>
          </a:bodyPr>
          <a:lstStyle/>
          <a:p>
            <a:r>
              <a:rPr lang="en-US" sz="4000" dirty="0">
                <a:solidFill>
                  <a:srgbClr val="009A44"/>
                </a:solidFill>
                <a:latin typeface="+mj-lt"/>
              </a:rPr>
              <a:t>2021:</a:t>
            </a:r>
          </a:p>
          <a:p>
            <a:r>
              <a:rPr lang="en-US" sz="4000" dirty="0"/>
              <a:t>But there are signs of positive change</a:t>
            </a:r>
          </a:p>
        </p:txBody>
      </p:sp>
      <p:pic>
        <p:nvPicPr>
          <p:cNvPr id="4" name="Picture 3" descr="Cover page of the American Medical Association's &quot;Organizational Strategic Plan to Embed Racial Justice and Advance Health Equity&quot;">
            <a:hlinkClick r:id="rId2"/>
            <a:extLst>
              <a:ext uri="{FF2B5EF4-FFF2-40B4-BE49-F238E27FC236}">
                <a16:creationId xmlns:a16="http://schemas.microsoft.com/office/drawing/2014/main" id="{0415265F-9FBE-4ABA-8AA8-EF11BB524E70}"/>
              </a:ext>
            </a:extLst>
          </p:cNvPr>
          <p:cNvPicPr>
            <a:picLocks noChangeAspect="1"/>
          </p:cNvPicPr>
          <p:nvPr/>
        </p:nvPicPr>
        <p:blipFill>
          <a:blip r:embed="rId3"/>
          <a:stretch>
            <a:fillRect/>
          </a:stretch>
        </p:blipFill>
        <p:spPr>
          <a:xfrm>
            <a:off x="7947627" y="1663429"/>
            <a:ext cx="3917803" cy="5064665"/>
          </a:xfrm>
          <a:prstGeom prst="rect">
            <a:avLst/>
          </a:prstGeom>
          <a:ln>
            <a:solidFill>
              <a:schemeClr val="tx1"/>
            </a:solidFill>
          </a:ln>
        </p:spPr>
      </p:pic>
      <p:pic>
        <p:nvPicPr>
          <p:cNvPr id="6" name="Picture 5" descr="screenshot of first page of &quot;AOTA's Guide to Addressing the Impact of Racial Discrimination, Stigma, and Implicit Bias on Provision of services&quot;">
            <a:hlinkClick r:id="rId4"/>
            <a:extLst>
              <a:ext uri="{FF2B5EF4-FFF2-40B4-BE49-F238E27FC236}">
                <a16:creationId xmlns:a16="http://schemas.microsoft.com/office/drawing/2014/main" id="{EA1256CD-0A00-4526-8B19-90F909A34A9C}"/>
              </a:ext>
            </a:extLst>
          </p:cNvPr>
          <p:cNvPicPr>
            <a:picLocks noChangeAspect="1"/>
          </p:cNvPicPr>
          <p:nvPr/>
        </p:nvPicPr>
        <p:blipFill>
          <a:blip r:embed="rId5"/>
          <a:stretch>
            <a:fillRect/>
          </a:stretch>
        </p:blipFill>
        <p:spPr>
          <a:xfrm>
            <a:off x="3949865" y="1663429"/>
            <a:ext cx="3793180" cy="4908821"/>
          </a:xfrm>
          <a:prstGeom prst="rect">
            <a:avLst/>
          </a:prstGeom>
          <a:ln>
            <a:solidFill>
              <a:schemeClr val="tx1"/>
            </a:solidFill>
          </a:ln>
        </p:spPr>
      </p:pic>
      <p:sp>
        <p:nvSpPr>
          <p:cNvPr id="5" name="TextBox 4">
            <a:extLst>
              <a:ext uri="{FF2B5EF4-FFF2-40B4-BE49-F238E27FC236}">
                <a16:creationId xmlns:a16="http://schemas.microsoft.com/office/drawing/2014/main" id="{522358C0-A6A0-4360-B7D5-AE8767E0F7D3}"/>
              </a:ext>
            </a:extLst>
          </p:cNvPr>
          <p:cNvSpPr txBox="1"/>
          <p:nvPr/>
        </p:nvSpPr>
        <p:spPr>
          <a:xfrm>
            <a:off x="449230" y="6128405"/>
            <a:ext cx="2158888" cy="738664"/>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2637606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3B4-A056-4691-9688-BB690163D335}"/>
              </a:ext>
            </a:extLst>
          </p:cNvPr>
          <p:cNvSpPr txBox="1">
            <a:spLocks/>
          </p:cNvSpPr>
          <p:nvPr/>
        </p:nvSpPr>
        <p:spPr>
          <a:xfrm>
            <a:off x="682501" y="375308"/>
            <a:ext cx="7746795" cy="1243286"/>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4000" dirty="0">
                <a:solidFill>
                  <a:srgbClr val="009A44"/>
                </a:solidFill>
              </a:rPr>
              <a:t>2022: Signs of positive change: </a:t>
            </a:r>
          </a:p>
          <a:p>
            <a:pPr eaLnBrk="1" hangingPunct="1"/>
            <a:r>
              <a:rPr lang="en-US" sz="1800" dirty="0">
                <a:effectLst/>
                <a:latin typeface="Arial" panose="020B0604020202020204" pitchFamily="34" charset="0"/>
                <a:ea typeface="Calibri" panose="020F0502020204030204" pitchFamily="34" charset="0"/>
              </a:rPr>
              <a:t>NIH Policy for Data Management and Sharing</a:t>
            </a:r>
            <a:endParaRPr lang="en-US" altLang="en-US" sz="3200" dirty="0">
              <a:solidFill>
                <a:srgbClr val="009A44"/>
              </a:solidFill>
              <a:latin typeface="+mn-lt"/>
            </a:endParaRPr>
          </a:p>
        </p:txBody>
      </p:sp>
      <p:pic>
        <p:nvPicPr>
          <p:cNvPr id="3" name="Online Media 2" title="Big News in Academic Publishing!">
            <a:hlinkClick r:id="" action="ppaction://media"/>
            <a:extLst>
              <a:ext uri="{FF2B5EF4-FFF2-40B4-BE49-F238E27FC236}">
                <a16:creationId xmlns:a16="http://schemas.microsoft.com/office/drawing/2014/main" id="{9EA927AB-8526-4CFC-B393-7C4FAA9A909E}"/>
              </a:ext>
            </a:extLst>
          </p:cNvPr>
          <p:cNvPicPr>
            <a:picLocks noRot="1" noChangeAspect="1"/>
          </p:cNvPicPr>
          <p:nvPr>
            <a:videoFile r:link="rId1"/>
          </p:nvPr>
        </p:nvPicPr>
        <p:blipFill>
          <a:blip r:embed="rId3"/>
          <a:stretch>
            <a:fillRect/>
          </a:stretch>
        </p:blipFill>
        <p:spPr>
          <a:xfrm>
            <a:off x="2953407" y="1439293"/>
            <a:ext cx="9113585" cy="5149175"/>
          </a:xfrm>
          <a:prstGeom prst="rect">
            <a:avLst/>
          </a:prstGeom>
        </p:spPr>
      </p:pic>
      <p:sp>
        <p:nvSpPr>
          <p:cNvPr id="5" name="TextBox 4">
            <a:extLst>
              <a:ext uri="{FF2B5EF4-FFF2-40B4-BE49-F238E27FC236}">
                <a16:creationId xmlns:a16="http://schemas.microsoft.com/office/drawing/2014/main" id="{D99D702F-46D9-493E-8235-0FFD8C9C1AE4}"/>
              </a:ext>
            </a:extLst>
          </p:cNvPr>
          <p:cNvSpPr txBox="1"/>
          <p:nvPr/>
        </p:nvSpPr>
        <p:spPr>
          <a:xfrm>
            <a:off x="903890" y="5067354"/>
            <a:ext cx="2049517" cy="1477328"/>
          </a:xfrm>
          <a:prstGeom prst="rect">
            <a:avLst/>
          </a:prstGeom>
          <a:noFill/>
        </p:spPr>
        <p:txBody>
          <a:bodyPr wrap="square" rtlCol="0">
            <a:spAutoFit/>
          </a:bodyPr>
          <a:lstStyle/>
          <a:p>
            <a:pPr algn="r"/>
            <a:r>
              <a:rPr lang="en-US" dirty="0"/>
              <a:t>Dr. </a:t>
            </a:r>
            <a:r>
              <a:rPr lang="en-US" dirty="0" err="1"/>
              <a:t>Glaucomflecken</a:t>
            </a:r>
            <a:r>
              <a:rPr lang="en-US" dirty="0"/>
              <a:t>, </a:t>
            </a:r>
            <a:r>
              <a:rPr lang="en-US" dirty="0">
                <a:hlinkClick r:id="rId4"/>
              </a:rPr>
              <a:t>“Big News In Academic Publishing”</a:t>
            </a:r>
            <a:r>
              <a:rPr lang="en-US" dirty="0"/>
              <a:t>, Sept. 2022</a:t>
            </a:r>
          </a:p>
        </p:txBody>
      </p:sp>
      <p:sp>
        <p:nvSpPr>
          <p:cNvPr id="6" name="TextBox 5">
            <a:extLst>
              <a:ext uri="{FF2B5EF4-FFF2-40B4-BE49-F238E27FC236}">
                <a16:creationId xmlns:a16="http://schemas.microsoft.com/office/drawing/2014/main" id="{FDC16A19-1A0A-43E1-ACB6-243143EDC195}"/>
              </a:ext>
            </a:extLst>
          </p:cNvPr>
          <p:cNvSpPr txBox="1"/>
          <p:nvPr/>
        </p:nvSpPr>
        <p:spPr>
          <a:xfrm>
            <a:off x="215767" y="6544682"/>
            <a:ext cx="3815906"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61054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2E1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966813-BE4C-455B-849C-9B29E2579DFE}"/>
              </a:ext>
            </a:extLst>
          </p:cNvPr>
          <p:cNvSpPr txBox="1"/>
          <p:nvPr/>
        </p:nvSpPr>
        <p:spPr>
          <a:xfrm>
            <a:off x="283029" y="831156"/>
            <a:ext cx="7021285" cy="707886"/>
          </a:xfrm>
          <a:prstGeom prst="rect">
            <a:avLst/>
          </a:prstGeom>
          <a:noFill/>
        </p:spPr>
        <p:txBody>
          <a:bodyPr wrap="square" rtlCol="0">
            <a:spAutoFit/>
          </a:bodyPr>
          <a:lstStyle/>
          <a:p>
            <a:r>
              <a:rPr lang="en-US" sz="4000" b="1" dirty="0">
                <a:solidFill>
                  <a:schemeClr val="bg1"/>
                </a:solidFill>
                <a:latin typeface="+mj-lt"/>
              </a:rPr>
              <a:t>Journal investigation activity</a:t>
            </a:r>
          </a:p>
        </p:txBody>
      </p:sp>
      <p:sp>
        <p:nvSpPr>
          <p:cNvPr id="4" name="TextBox 3">
            <a:extLst>
              <a:ext uri="{FF2B5EF4-FFF2-40B4-BE49-F238E27FC236}">
                <a16:creationId xmlns:a16="http://schemas.microsoft.com/office/drawing/2014/main" id="{B7F4B113-9C4D-465A-8F1D-91201D15D0CF}"/>
              </a:ext>
            </a:extLst>
          </p:cNvPr>
          <p:cNvSpPr txBox="1"/>
          <p:nvPr/>
        </p:nvSpPr>
        <p:spPr>
          <a:xfrm>
            <a:off x="892629" y="1756511"/>
            <a:ext cx="10853057" cy="4154984"/>
          </a:xfrm>
          <a:prstGeom prst="rect">
            <a:avLst/>
          </a:prstGeom>
          <a:noFill/>
        </p:spPr>
        <p:txBody>
          <a:bodyPr wrap="square" rtlCol="0">
            <a:spAutoFit/>
          </a:bodyPr>
          <a:lstStyle/>
          <a:p>
            <a:pPr marL="457200" indent="-457200">
              <a:buFont typeface="+mj-lt"/>
              <a:buAutoNum type="arabicPeriod"/>
            </a:pPr>
            <a:r>
              <a:rPr lang="en-US" sz="2400" dirty="0">
                <a:solidFill>
                  <a:schemeClr val="bg1"/>
                </a:solidFill>
              </a:rPr>
              <a:t>Review the websites of 4 different journals</a:t>
            </a:r>
          </a:p>
          <a:p>
            <a:pPr marL="457200" indent="-457200">
              <a:buFont typeface="+mj-lt"/>
              <a:buAutoNum type="arabicPeriod"/>
            </a:pPr>
            <a:r>
              <a:rPr lang="en-US" sz="2400" dirty="0">
                <a:solidFill>
                  <a:schemeClr val="bg1"/>
                </a:solidFill>
              </a:rPr>
              <a:t>Navigate to the google form</a:t>
            </a:r>
          </a:p>
          <a:p>
            <a:pPr marL="457200" indent="-457200">
              <a:buFont typeface="+mj-lt"/>
              <a:buAutoNum type="arabicPeriod"/>
            </a:pPr>
            <a:r>
              <a:rPr lang="en-US" sz="2400" dirty="0">
                <a:solidFill>
                  <a:schemeClr val="bg1"/>
                </a:solidFill>
              </a:rPr>
              <a:t>Answer the following</a:t>
            </a:r>
          </a:p>
          <a:p>
            <a:pPr marL="742950" lvl="1" indent="-285750">
              <a:buFont typeface="Arial" panose="020B0604020202020204" pitchFamily="34" charset="0"/>
              <a:buChar char="•"/>
            </a:pPr>
            <a:r>
              <a:rPr lang="en-US" sz="2400" dirty="0">
                <a:solidFill>
                  <a:schemeClr val="bg1"/>
                </a:solidFill>
              </a:rPr>
              <a:t>For each journal, what culture or country’s perspective is privileged? Is this a truly “international” journal?</a:t>
            </a:r>
          </a:p>
          <a:p>
            <a:pPr marL="1200150" lvl="2" indent="-285750">
              <a:buFont typeface="Arial" panose="020B0604020202020204" pitchFamily="34" charset="0"/>
              <a:buChar char="•"/>
            </a:pPr>
            <a:r>
              <a:rPr lang="en-US" sz="2400" dirty="0">
                <a:solidFill>
                  <a:schemeClr val="bg1"/>
                </a:solidFill>
              </a:rPr>
              <a:t>Look at the editorial board: Does the website list where they are based? </a:t>
            </a:r>
          </a:p>
          <a:p>
            <a:pPr marL="1200150" lvl="2" indent="-285750">
              <a:buFont typeface="Arial" panose="020B0604020202020204" pitchFamily="34" charset="0"/>
              <a:buChar char="•"/>
            </a:pPr>
            <a:r>
              <a:rPr lang="en-US" sz="2400" dirty="0">
                <a:solidFill>
                  <a:schemeClr val="bg1"/>
                </a:solidFill>
              </a:rPr>
              <a:t>In the most recent issue, are most of the articles from one place? How can you tell?</a:t>
            </a:r>
          </a:p>
          <a:p>
            <a:pPr marL="742950" lvl="1" indent="-285750">
              <a:buFont typeface="Arial" panose="020B0604020202020204" pitchFamily="34" charset="0"/>
              <a:buChar char="•"/>
            </a:pPr>
            <a:r>
              <a:rPr lang="en-US" sz="2400" dirty="0">
                <a:solidFill>
                  <a:schemeClr val="bg1"/>
                </a:solidFill>
              </a:rPr>
              <a:t>Arrange the journals by what you think their impact factors are (without looking them up!), highest impact factor to lowest. Why did you arrange them like you did?</a:t>
            </a:r>
          </a:p>
        </p:txBody>
      </p:sp>
      <p:sp>
        <p:nvSpPr>
          <p:cNvPr id="5" name="TextBox 4">
            <a:extLst>
              <a:ext uri="{FF2B5EF4-FFF2-40B4-BE49-F238E27FC236}">
                <a16:creationId xmlns:a16="http://schemas.microsoft.com/office/drawing/2014/main" id="{31F5C30A-7A50-4E9F-8BAE-06575E0507FB}"/>
              </a:ext>
            </a:extLst>
          </p:cNvPr>
          <p:cNvSpPr txBox="1"/>
          <p:nvPr/>
        </p:nvSpPr>
        <p:spPr>
          <a:xfrm>
            <a:off x="449230" y="6128405"/>
            <a:ext cx="4008470"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4007420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results of a Google Metrics search for &quot;publications matching 'occupational therapy'&quot;, which lists 16 journals, including the American Journal of Occupational Therapy and the Australian Journal of Occupational Therapy">
            <a:extLst>
              <a:ext uri="{FF2B5EF4-FFF2-40B4-BE49-F238E27FC236}">
                <a16:creationId xmlns:a16="http://schemas.microsoft.com/office/drawing/2014/main" id="{3688CF07-B1E8-4B2C-B976-538B9C388382}"/>
              </a:ext>
            </a:extLst>
          </p:cNvPr>
          <p:cNvPicPr>
            <a:picLocks noChangeAspect="1"/>
          </p:cNvPicPr>
          <p:nvPr/>
        </p:nvPicPr>
        <p:blipFill>
          <a:blip r:embed="rId2"/>
          <a:stretch>
            <a:fillRect/>
          </a:stretch>
        </p:blipFill>
        <p:spPr>
          <a:xfrm>
            <a:off x="4485139" y="936171"/>
            <a:ext cx="7615960" cy="5431971"/>
          </a:xfrm>
          <a:prstGeom prst="rect">
            <a:avLst/>
          </a:prstGeom>
          <a:ln>
            <a:solidFill>
              <a:srgbClr val="009A44"/>
            </a:solidFill>
          </a:ln>
        </p:spPr>
      </p:pic>
      <p:sp>
        <p:nvSpPr>
          <p:cNvPr id="3" name="TextBox 2">
            <a:extLst>
              <a:ext uri="{FF2B5EF4-FFF2-40B4-BE49-F238E27FC236}">
                <a16:creationId xmlns:a16="http://schemas.microsoft.com/office/drawing/2014/main" id="{56966813-BE4C-455B-849C-9B29E2579DFE}"/>
              </a:ext>
            </a:extLst>
          </p:cNvPr>
          <p:cNvSpPr txBox="1"/>
          <p:nvPr/>
        </p:nvSpPr>
        <p:spPr>
          <a:xfrm>
            <a:off x="642258" y="1027099"/>
            <a:ext cx="2982686" cy="1938992"/>
          </a:xfrm>
          <a:prstGeom prst="rect">
            <a:avLst/>
          </a:prstGeom>
          <a:noFill/>
        </p:spPr>
        <p:txBody>
          <a:bodyPr wrap="square" rtlCol="0">
            <a:spAutoFit/>
          </a:bodyPr>
          <a:lstStyle/>
          <a:p>
            <a:r>
              <a:rPr lang="en-US" sz="4000" dirty="0">
                <a:latin typeface="+mj-lt"/>
              </a:rPr>
              <a:t>Journal investigation activity</a:t>
            </a:r>
          </a:p>
        </p:txBody>
      </p:sp>
      <p:sp>
        <p:nvSpPr>
          <p:cNvPr id="4" name="TextBox 3">
            <a:extLst>
              <a:ext uri="{FF2B5EF4-FFF2-40B4-BE49-F238E27FC236}">
                <a16:creationId xmlns:a16="http://schemas.microsoft.com/office/drawing/2014/main" id="{B9A782AB-33CA-40A6-B8BC-F7676F3D71F8}"/>
              </a:ext>
            </a:extLst>
          </p:cNvPr>
          <p:cNvSpPr txBox="1"/>
          <p:nvPr/>
        </p:nvSpPr>
        <p:spPr>
          <a:xfrm>
            <a:off x="449230" y="6128405"/>
            <a:ext cx="3852606"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1580024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he results of a Google Metrics search for &quot;publications matching 'occupational therapy'&quot;, which lists 16 journals, including the American Journal of Occupational Therapy and the Australian Journal of Occupational Therapy. Over the image are images of national flags and labels for languages spoken. All journals have English language labels but the Cadernos Brasileiros Terapia Ocupacional-Brazilian Journal of Occupational Therapy, which has Portuguese, Spanish, and English language labels. Additionally, Physical &amp; Occupational Therapy in Pediatrics has a French Language in addition to an English language label">
            <a:extLst>
              <a:ext uri="{FF2B5EF4-FFF2-40B4-BE49-F238E27FC236}">
                <a16:creationId xmlns:a16="http://schemas.microsoft.com/office/drawing/2014/main" id="{EA37A3B4-188B-4311-B6E6-95EA77B3D595}"/>
              </a:ext>
            </a:extLst>
          </p:cNvPr>
          <p:cNvPicPr>
            <a:picLocks noChangeAspect="1"/>
          </p:cNvPicPr>
          <p:nvPr/>
        </p:nvPicPr>
        <p:blipFill>
          <a:blip r:embed="rId2"/>
          <a:stretch>
            <a:fillRect/>
          </a:stretch>
        </p:blipFill>
        <p:spPr>
          <a:xfrm>
            <a:off x="3557099" y="0"/>
            <a:ext cx="5077802" cy="6858000"/>
          </a:xfrm>
          <a:prstGeom prst="rect">
            <a:avLst/>
          </a:prstGeom>
        </p:spPr>
      </p:pic>
      <p:pic>
        <p:nvPicPr>
          <p:cNvPr id="4" name="Picture 3" descr="Logo, company name&#10;&#10;Description automatically generated">
            <a:extLst>
              <a:ext uri="{FF2B5EF4-FFF2-40B4-BE49-F238E27FC236}">
                <a16:creationId xmlns:a16="http://schemas.microsoft.com/office/drawing/2014/main" id="{776D8704-D966-416F-9184-8DDC2F8CA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149" y="453087"/>
            <a:ext cx="611957" cy="305979"/>
          </a:xfrm>
          <a:prstGeom prst="rect">
            <a:avLst/>
          </a:prstGeom>
        </p:spPr>
      </p:pic>
      <p:pic>
        <p:nvPicPr>
          <p:cNvPr id="5" name="Picture 4" descr="Logo, company name&#10;&#10;Description automatically generated">
            <a:extLst>
              <a:ext uri="{FF2B5EF4-FFF2-40B4-BE49-F238E27FC236}">
                <a16:creationId xmlns:a16="http://schemas.microsoft.com/office/drawing/2014/main" id="{7E27A63C-B87D-40A1-8F96-4BBA2C905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523" y="5392980"/>
            <a:ext cx="611957" cy="305979"/>
          </a:xfrm>
          <a:prstGeom prst="rect">
            <a:avLst/>
          </a:prstGeom>
        </p:spPr>
      </p:pic>
      <p:pic>
        <p:nvPicPr>
          <p:cNvPr id="6" name="Picture 5" descr="Background pattern&#10;&#10;Description automatically generated">
            <a:extLst>
              <a:ext uri="{FF2B5EF4-FFF2-40B4-BE49-F238E27FC236}">
                <a16:creationId xmlns:a16="http://schemas.microsoft.com/office/drawing/2014/main" id="{9A5AA3DF-6976-42AD-8B12-8D2D207CE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502" y="4436394"/>
            <a:ext cx="611957" cy="322297"/>
          </a:xfrm>
          <a:prstGeom prst="rect">
            <a:avLst/>
          </a:prstGeom>
        </p:spPr>
      </p:pic>
      <p:sp>
        <p:nvSpPr>
          <p:cNvPr id="7" name="TextBox 6">
            <a:extLst>
              <a:ext uri="{FF2B5EF4-FFF2-40B4-BE49-F238E27FC236}">
                <a16:creationId xmlns:a16="http://schemas.microsoft.com/office/drawing/2014/main" id="{AB0DAA54-5A17-4890-AFFF-F3165ACC2A1C}"/>
              </a:ext>
            </a:extLst>
          </p:cNvPr>
          <p:cNvSpPr txBox="1"/>
          <p:nvPr/>
        </p:nvSpPr>
        <p:spPr>
          <a:xfrm>
            <a:off x="7565753" y="4442030"/>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8" name="TextBox 7">
            <a:extLst>
              <a:ext uri="{FF2B5EF4-FFF2-40B4-BE49-F238E27FC236}">
                <a16:creationId xmlns:a16="http://schemas.microsoft.com/office/drawing/2014/main" id="{DAF0F83C-FBF9-48E6-A19F-D42FA9EC00E3}"/>
              </a:ext>
            </a:extLst>
          </p:cNvPr>
          <p:cNvSpPr txBox="1"/>
          <p:nvPr/>
        </p:nvSpPr>
        <p:spPr>
          <a:xfrm>
            <a:off x="7450458" y="5856356"/>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9" name="TextBox 8">
            <a:extLst>
              <a:ext uri="{FF2B5EF4-FFF2-40B4-BE49-F238E27FC236}">
                <a16:creationId xmlns:a16="http://schemas.microsoft.com/office/drawing/2014/main" id="{950E762F-B5B6-42FF-857B-0CF8253D9D4A}"/>
              </a:ext>
            </a:extLst>
          </p:cNvPr>
          <p:cNvSpPr txBox="1"/>
          <p:nvPr/>
        </p:nvSpPr>
        <p:spPr>
          <a:xfrm>
            <a:off x="7314226" y="5392980"/>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10" name="TextBox 9">
            <a:extLst>
              <a:ext uri="{FF2B5EF4-FFF2-40B4-BE49-F238E27FC236}">
                <a16:creationId xmlns:a16="http://schemas.microsoft.com/office/drawing/2014/main" id="{3455551E-6353-4013-B177-D18D945C2823}"/>
              </a:ext>
            </a:extLst>
          </p:cNvPr>
          <p:cNvSpPr txBox="1"/>
          <p:nvPr/>
        </p:nvSpPr>
        <p:spPr>
          <a:xfrm>
            <a:off x="7314226" y="421410"/>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pic>
        <p:nvPicPr>
          <p:cNvPr id="11" name="Picture 10" descr="Logo, company name&#10;&#10;Description automatically generated">
            <a:extLst>
              <a:ext uri="{FF2B5EF4-FFF2-40B4-BE49-F238E27FC236}">
                <a16:creationId xmlns:a16="http://schemas.microsoft.com/office/drawing/2014/main" id="{85761FDE-504F-4D90-9E01-523F28381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269" y="5856356"/>
            <a:ext cx="611957" cy="305979"/>
          </a:xfrm>
          <a:prstGeom prst="rect">
            <a:avLst/>
          </a:prstGeom>
        </p:spPr>
      </p:pic>
      <p:pic>
        <p:nvPicPr>
          <p:cNvPr id="12" name="Picture 11" descr="Logo, company name&#10;&#10;Description automatically generated">
            <a:extLst>
              <a:ext uri="{FF2B5EF4-FFF2-40B4-BE49-F238E27FC236}">
                <a16:creationId xmlns:a16="http://schemas.microsoft.com/office/drawing/2014/main" id="{BCBABF14-695E-47C1-A719-26497B36A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832" y="1381498"/>
            <a:ext cx="611957" cy="305979"/>
          </a:xfrm>
          <a:prstGeom prst="rect">
            <a:avLst/>
          </a:prstGeom>
        </p:spPr>
      </p:pic>
      <p:pic>
        <p:nvPicPr>
          <p:cNvPr id="13" name="Picture 12" descr="Background pattern&#10;&#10;Description automatically generated">
            <a:extLst>
              <a:ext uri="{FF2B5EF4-FFF2-40B4-BE49-F238E27FC236}">
                <a16:creationId xmlns:a16="http://schemas.microsoft.com/office/drawing/2014/main" id="{75837E6C-23B3-4F81-90BD-2EEB07846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290" y="903205"/>
            <a:ext cx="611957" cy="322297"/>
          </a:xfrm>
          <a:prstGeom prst="rect">
            <a:avLst/>
          </a:prstGeom>
        </p:spPr>
      </p:pic>
      <p:pic>
        <p:nvPicPr>
          <p:cNvPr id="14" name="Picture 13" descr="Background pattern&#10;&#10;Description automatically generated">
            <a:extLst>
              <a:ext uri="{FF2B5EF4-FFF2-40B4-BE49-F238E27FC236}">
                <a16:creationId xmlns:a16="http://schemas.microsoft.com/office/drawing/2014/main" id="{FB97B7AD-9ACC-463D-BA3A-881B10171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501" y="1781521"/>
            <a:ext cx="611957" cy="322297"/>
          </a:xfrm>
          <a:prstGeom prst="rect">
            <a:avLst/>
          </a:prstGeom>
        </p:spPr>
      </p:pic>
      <p:pic>
        <p:nvPicPr>
          <p:cNvPr id="15" name="Picture 14" descr="Background pattern&#10;&#10;Description automatically generated">
            <a:extLst>
              <a:ext uri="{FF2B5EF4-FFF2-40B4-BE49-F238E27FC236}">
                <a16:creationId xmlns:a16="http://schemas.microsoft.com/office/drawing/2014/main" id="{05B88D3C-0B1D-446A-B75A-0BAA35AB9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789" y="2608071"/>
            <a:ext cx="611957" cy="322297"/>
          </a:xfrm>
          <a:prstGeom prst="rect">
            <a:avLst/>
          </a:prstGeom>
        </p:spPr>
      </p:pic>
      <p:pic>
        <p:nvPicPr>
          <p:cNvPr id="16" name="Picture 15" descr="Background pattern&#10;&#10;Description automatically generated">
            <a:extLst>
              <a:ext uri="{FF2B5EF4-FFF2-40B4-BE49-F238E27FC236}">
                <a16:creationId xmlns:a16="http://schemas.microsoft.com/office/drawing/2014/main" id="{54B19013-3CA8-4F58-8875-2AE1B2B5C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871" y="3032354"/>
            <a:ext cx="611957" cy="322297"/>
          </a:xfrm>
          <a:prstGeom prst="rect">
            <a:avLst/>
          </a:prstGeom>
        </p:spPr>
      </p:pic>
      <p:pic>
        <p:nvPicPr>
          <p:cNvPr id="17" name="Picture 16" descr="Background pattern&#10;&#10;Description automatically generated">
            <a:extLst>
              <a:ext uri="{FF2B5EF4-FFF2-40B4-BE49-F238E27FC236}">
                <a16:creationId xmlns:a16="http://schemas.microsoft.com/office/drawing/2014/main" id="{C8443A19-7947-4382-8818-FBEC5504D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332" y="3554850"/>
            <a:ext cx="611957" cy="322297"/>
          </a:xfrm>
          <a:prstGeom prst="rect">
            <a:avLst/>
          </a:prstGeom>
        </p:spPr>
      </p:pic>
      <p:pic>
        <p:nvPicPr>
          <p:cNvPr id="18" name="Picture 17" descr="Logo, company name&#10;&#10;Description automatically generated">
            <a:extLst>
              <a:ext uri="{FF2B5EF4-FFF2-40B4-BE49-F238E27FC236}">
                <a16:creationId xmlns:a16="http://schemas.microsoft.com/office/drawing/2014/main" id="{D06AF03F-D1C8-4B53-B36B-D94F34E0B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375" y="4030655"/>
            <a:ext cx="611957" cy="305979"/>
          </a:xfrm>
          <a:prstGeom prst="rect">
            <a:avLst/>
          </a:prstGeom>
        </p:spPr>
      </p:pic>
      <p:sp>
        <p:nvSpPr>
          <p:cNvPr id="19" name="TextBox 18">
            <a:extLst>
              <a:ext uri="{FF2B5EF4-FFF2-40B4-BE49-F238E27FC236}">
                <a16:creationId xmlns:a16="http://schemas.microsoft.com/office/drawing/2014/main" id="{EF77DF47-23CC-4CFC-8293-385158889A25}"/>
              </a:ext>
            </a:extLst>
          </p:cNvPr>
          <p:cNvSpPr txBox="1"/>
          <p:nvPr/>
        </p:nvSpPr>
        <p:spPr>
          <a:xfrm>
            <a:off x="7185540" y="892728"/>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20" name="TextBox 19">
            <a:extLst>
              <a:ext uri="{FF2B5EF4-FFF2-40B4-BE49-F238E27FC236}">
                <a16:creationId xmlns:a16="http://schemas.microsoft.com/office/drawing/2014/main" id="{D16D2D23-BC06-4A12-B886-791E8B56F44A}"/>
              </a:ext>
            </a:extLst>
          </p:cNvPr>
          <p:cNvSpPr txBox="1"/>
          <p:nvPr/>
        </p:nvSpPr>
        <p:spPr>
          <a:xfrm>
            <a:off x="7676617" y="2154788"/>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21" name="TextBox 20">
            <a:extLst>
              <a:ext uri="{FF2B5EF4-FFF2-40B4-BE49-F238E27FC236}">
                <a16:creationId xmlns:a16="http://schemas.microsoft.com/office/drawing/2014/main" id="{72ED75DC-06A3-4776-B2FA-F78452574915}"/>
              </a:ext>
            </a:extLst>
          </p:cNvPr>
          <p:cNvSpPr txBox="1"/>
          <p:nvPr/>
        </p:nvSpPr>
        <p:spPr>
          <a:xfrm>
            <a:off x="7652746" y="1761559"/>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22" name="TextBox 21">
            <a:extLst>
              <a:ext uri="{FF2B5EF4-FFF2-40B4-BE49-F238E27FC236}">
                <a16:creationId xmlns:a16="http://schemas.microsoft.com/office/drawing/2014/main" id="{CB8FCE90-7E3F-4CCA-82B1-176B1F6E6E49}"/>
              </a:ext>
            </a:extLst>
          </p:cNvPr>
          <p:cNvSpPr txBox="1"/>
          <p:nvPr/>
        </p:nvSpPr>
        <p:spPr>
          <a:xfrm>
            <a:off x="7185540" y="1318145"/>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23" name="TextBox 22">
            <a:extLst>
              <a:ext uri="{FF2B5EF4-FFF2-40B4-BE49-F238E27FC236}">
                <a16:creationId xmlns:a16="http://schemas.microsoft.com/office/drawing/2014/main" id="{33FD0367-A7D1-404C-93CB-B899B983A857}"/>
              </a:ext>
            </a:extLst>
          </p:cNvPr>
          <p:cNvSpPr txBox="1"/>
          <p:nvPr/>
        </p:nvSpPr>
        <p:spPr>
          <a:xfrm>
            <a:off x="7805146" y="2618164"/>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24" name="TextBox 23">
            <a:extLst>
              <a:ext uri="{FF2B5EF4-FFF2-40B4-BE49-F238E27FC236}">
                <a16:creationId xmlns:a16="http://schemas.microsoft.com/office/drawing/2014/main" id="{152D1B9C-1233-4A1F-A064-6C070D0FEE7B}"/>
              </a:ext>
            </a:extLst>
          </p:cNvPr>
          <p:cNvSpPr txBox="1"/>
          <p:nvPr/>
        </p:nvSpPr>
        <p:spPr>
          <a:xfrm>
            <a:off x="7790307" y="3008836"/>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25" name="TextBox 24">
            <a:extLst>
              <a:ext uri="{FF2B5EF4-FFF2-40B4-BE49-F238E27FC236}">
                <a16:creationId xmlns:a16="http://schemas.microsoft.com/office/drawing/2014/main" id="{7E98EC83-183D-413B-9472-4E209BAB003F}"/>
              </a:ext>
            </a:extLst>
          </p:cNvPr>
          <p:cNvSpPr txBox="1"/>
          <p:nvPr/>
        </p:nvSpPr>
        <p:spPr>
          <a:xfrm>
            <a:off x="7790307" y="3457887"/>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26" name="TextBox 25">
            <a:extLst>
              <a:ext uri="{FF2B5EF4-FFF2-40B4-BE49-F238E27FC236}">
                <a16:creationId xmlns:a16="http://schemas.microsoft.com/office/drawing/2014/main" id="{721FA297-7B1B-451B-85EC-1B7092877099}"/>
              </a:ext>
            </a:extLst>
          </p:cNvPr>
          <p:cNvSpPr txBox="1"/>
          <p:nvPr/>
        </p:nvSpPr>
        <p:spPr>
          <a:xfrm>
            <a:off x="7314226" y="3965407"/>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sp>
        <p:nvSpPr>
          <p:cNvPr id="27" name="TextBox 26">
            <a:extLst>
              <a:ext uri="{FF2B5EF4-FFF2-40B4-BE49-F238E27FC236}">
                <a16:creationId xmlns:a16="http://schemas.microsoft.com/office/drawing/2014/main" id="{9EED0EF1-104F-446E-9F79-F2C7E158DDEE}"/>
              </a:ext>
            </a:extLst>
          </p:cNvPr>
          <p:cNvSpPr txBox="1"/>
          <p:nvPr/>
        </p:nvSpPr>
        <p:spPr>
          <a:xfrm>
            <a:off x="7462266" y="4912186"/>
            <a:ext cx="1916568" cy="369332"/>
          </a:xfrm>
          <a:prstGeom prst="rect">
            <a:avLst/>
          </a:prstGeom>
          <a:solidFill>
            <a:srgbClr val="C00000"/>
          </a:solidFill>
        </p:spPr>
        <p:txBody>
          <a:bodyPr wrap="square" rtlCol="0">
            <a:spAutoFit/>
          </a:bodyPr>
          <a:lstStyle/>
          <a:p>
            <a:r>
              <a:rPr lang="en-US" b="1" dirty="0">
                <a:solidFill>
                  <a:schemeClr val="bg1"/>
                </a:solidFill>
              </a:rPr>
              <a:t>English Language</a:t>
            </a:r>
          </a:p>
        </p:txBody>
      </p:sp>
      <p:pic>
        <p:nvPicPr>
          <p:cNvPr id="29" name="Graphic 28">
            <a:extLst>
              <a:ext uri="{FF2B5EF4-FFF2-40B4-BE49-F238E27FC236}">
                <a16:creationId xmlns:a16="http://schemas.microsoft.com/office/drawing/2014/main" id="{9801F6A3-B8AD-4A6D-ABD7-7CABE0C6F7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50540" y="4941048"/>
            <a:ext cx="644594" cy="322297"/>
          </a:xfrm>
          <a:prstGeom prst="rect">
            <a:avLst/>
          </a:prstGeom>
        </p:spPr>
      </p:pic>
      <p:pic>
        <p:nvPicPr>
          <p:cNvPr id="31" name="Picture 30" descr="Logo&#10;&#10;Description automatically generated">
            <a:extLst>
              <a:ext uri="{FF2B5EF4-FFF2-40B4-BE49-F238E27FC236}">
                <a16:creationId xmlns:a16="http://schemas.microsoft.com/office/drawing/2014/main" id="{12CD8FAB-F10B-404A-B500-2463A33B54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3532" y="2148594"/>
            <a:ext cx="830694" cy="415347"/>
          </a:xfrm>
          <a:prstGeom prst="rect">
            <a:avLst/>
          </a:prstGeom>
        </p:spPr>
      </p:pic>
      <p:pic>
        <p:nvPicPr>
          <p:cNvPr id="33" name="Picture 32" descr="A picture containing text, businesscard, vector graphics, clipart&#10;&#10;Description automatically generated">
            <a:extLst>
              <a:ext uri="{FF2B5EF4-FFF2-40B4-BE49-F238E27FC236}">
                <a16:creationId xmlns:a16="http://schemas.microsoft.com/office/drawing/2014/main" id="{F5440F0F-BACF-4E22-B04F-C66C001712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9228" y="6291970"/>
            <a:ext cx="675206" cy="472644"/>
          </a:xfrm>
          <a:prstGeom prst="rect">
            <a:avLst/>
          </a:prstGeom>
        </p:spPr>
      </p:pic>
      <p:sp>
        <p:nvSpPr>
          <p:cNvPr id="34" name="TextBox 33">
            <a:extLst>
              <a:ext uri="{FF2B5EF4-FFF2-40B4-BE49-F238E27FC236}">
                <a16:creationId xmlns:a16="http://schemas.microsoft.com/office/drawing/2014/main" id="{C7E10890-CF84-4FAB-9831-E63F4C79FCD0}"/>
              </a:ext>
            </a:extLst>
          </p:cNvPr>
          <p:cNvSpPr txBox="1"/>
          <p:nvPr/>
        </p:nvSpPr>
        <p:spPr>
          <a:xfrm>
            <a:off x="9350538" y="6485067"/>
            <a:ext cx="1517466" cy="307777"/>
          </a:xfrm>
          <a:prstGeom prst="rect">
            <a:avLst/>
          </a:prstGeom>
          <a:solidFill>
            <a:srgbClr val="002060"/>
          </a:solidFill>
        </p:spPr>
        <p:txBody>
          <a:bodyPr wrap="square" rtlCol="0">
            <a:spAutoFit/>
          </a:bodyPr>
          <a:lstStyle/>
          <a:p>
            <a:r>
              <a:rPr lang="en-US" sz="1400" b="1" dirty="0">
                <a:solidFill>
                  <a:schemeClr val="bg1"/>
                </a:solidFill>
              </a:rPr>
              <a:t>English Language</a:t>
            </a:r>
          </a:p>
        </p:txBody>
      </p:sp>
      <p:sp>
        <p:nvSpPr>
          <p:cNvPr id="35" name="TextBox 34">
            <a:extLst>
              <a:ext uri="{FF2B5EF4-FFF2-40B4-BE49-F238E27FC236}">
                <a16:creationId xmlns:a16="http://schemas.microsoft.com/office/drawing/2014/main" id="{BEE7EB08-CC44-4054-98AD-8C73F6792045}"/>
              </a:ext>
            </a:extLst>
          </p:cNvPr>
          <p:cNvSpPr txBox="1"/>
          <p:nvPr/>
        </p:nvSpPr>
        <p:spPr>
          <a:xfrm>
            <a:off x="7777339" y="6158960"/>
            <a:ext cx="2377508" cy="307777"/>
          </a:xfrm>
          <a:prstGeom prst="rect">
            <a:avLst/>
          </a:prstGeom>
          <a:solidFill>
            <a:schemeClr val="accent6">
              <a:lumMod val="50000"/>
            </a:schemeClr>
          </a:solidFill>
        </p:spPr>
        <p:txBody>
          <a:bodyPr wrap="square" rtlCol="0">
            <a:spAutoFit/>
          </a:bodyPr>
          <a:lstStyle/>
          <a:p>
            <a:r>
              <a:rPr lang="en-US" sz="1400" b="1" dirty="0">
                <a:solidFill>
                  <a:schemeClr val="bg1"/>
                </a:solidFill>
              </a:rPr>
              <a:t>Portuguese Language</a:t>
            </a:r>
          </a:p>
        </p:txBody>
      </p:sp>
      <p:sp>
        <p:nvSpPr>
          <p:cNvPr id="36" name="TextBox 35">
            <a:extLst>
              <a:ext uri="{FF2B5EF4-FFF2-40B4-BE49-F238E27FC236}">
                <a16:creationId xmlns:a16="http://schemas.microsoft.com/office/drawing/2014/main" id="{C74433CD-CD2B-4FF6-8AA7-EC42842E518A}"/>
              </a:ext>
            </a:extLst>
          </p:cNvPr>
          <p:cNvSpPr txBox="1"/>
          <p:nvPr/>
        </p:nvSpPr>
        <p:spPr>
          <a:xfrm>
            <a:off x="7765304" y="6453483"/>
            <a:ext cx="1517466" cy="307777"/>
          </a:xfrm>
          <a:prstGeom prst="rect">
            <a:avLst/>
          </a:prstGeom>
          <a:solidFill>
            <a:schemeClr val="accent2">
              <a:lumMod val="50000"/>
            </a:schemeClr>
          </a:solidFill>
        </p:spPr>
        <p:txBody>
          <a:bodyPr wrap="square" rtlCol="0">
            <a:spAutoFit/>
          </a:bodyPr>
          <a:lstStyle/>
          <a:p>
            <a:r>
              <a:rPr lang="en-US" sz="1400" b="1" dirty="0">
                <a:solidFill>
                  <a:schemeClr val="bg1"/>
                </a:solidFill>
              </a:rPr>
              <a:t>Spanish Language</a:t>
            </a:r>
          </a:p>
        </p:txBody>
      </p:sp>
      <p:sp>
        <p:nvSpPr>
          <p:cNvPr id="37" name="TextBox 36">
            <a:extLst>
              <a:ext uri="{FF2B5EF4-FFF2-40B4-BE49-F238E27FC236}">
                <a16:creationId xmlns:a16="http://schemas.microsoft.com/office/drawing/2014/main" id="{9CC13D99-452B-424F-A6DE-4FF1DDEB6816}"/>
              </a:ext>
            </a:extLst>
          </p:cNvPr>
          <p:cNvSpPr txBox="1"/>
          <p:nvPr/>
        </p:nvSpPr>
        <p:spPr>
          <a:xfrm>
            <a:off x="9829106" y="2993272"/>
            <a:ext cx="2014930" cy="369332"/>
          </a:xfrm>
          <a:prstGeom prst="rect">
            <a:avLst/>
          </a:prstGeom>
          <a:solidFill>
            <a:schemeClr val="accent1">
              <a:lumMod val="50000"/>
            </a:schemeClr>
          </a:solidFill>
        </p:spPr>
        <p:txBody>
          <a:bodyPr wrap="square" rtlCol="0">
            <a:spAutoFit/>
          </a:bodyPr>
          <a:lstStyle/>
          <a:p>
            <a:r>
              <a:rPr lang="en-US" b="1" dirty="0">
                <a:solidFill>
                  <a:schemeClr val="bg1"/>
                </a:solidFill>
              </a:rPr>
              <a:t>French Language</a:t>
            </a:r>
          </a:p>
        </p:txBody>
      </p:sp>
      <p:sp>
        <p:nvSpPr>
          <p:cNvPr id="38" name="TextBox 37">
            <a:extLst>
              <a:ext uri="{FF2B5EF4-FFF2-40B4-BE49-F238E27FC236}">
                <a16:creationId xmlns:a16="http://schemas.microsoft.com/office/drawing/2014/main" id="{8E8103A6-5683-4D65-B827-47B09E0A94BD}"/>
              </a:ext>
            </a:extLst>
          </p:cNvPr>
          <p:cNvSpPr txBox="1"/>
          <p:nvPr/>
        </p:nvSpPr>
        <p:spPr>
          <a:xfrm>
            <a:off x="200382" y="6084151"/>
            <a:ext cx="2215222" cy="738664"/>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228227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a:extLst>
              <a:ext uri="{FF2B5EF4-FFF2-40B4-BE49-F238E27FC236}">
                <a16:creationId xmlns:a16="http://schemas.microsoft.com/office/drawing/2014/main" id="{6B424204-2B9F-4D21-BE70-4F60B9DC9D4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5603" name="TextBox 7">
            <a:extLst>
              <a:ext uri="{FF2B5EF4-FFF2-40B4-BE49-F238E27FC236}">
                <a16:creationId xmlns:a16="http://schemas.microsoft.com/office/drawing/2014/main" id="{7BE560BE-F49E-4AFD-8B39-FFC60BB14092}"/>
              </a:ext>
            </a:extLst>
          </p:cNvPr>
          <p:cNvSpPr txBox="1">
            <a:spLocks noChangeArrowheads="1"/>
          </p:cNvSpPr>
          <p:nvPr/>
        </p:nvSpPr>
        <p:spPr bwMode="auto">
          <a:xfrm>
            <a:off x="280986" y="578426"/>
            <a:ext cx="10633075"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3200" b="1" dirty="0">
                <a:solidFill>
                  <a:srgbClr val="009A44"/>
                </a:solidFill>
                <a:latin typeface="Arial" panose="020B0604020202020204" pitchFamily="34" charset="0"/>
                <a:cs typeface="Arial" panose="020B0604020202020204" pitchFamily="34" charset="0"/>
              </a:rPr>
              <a:t>Now, a brief history* of Western Academic Publishing</a:t>
            </a:r>
            <a:endParaRPr lang="en-US" altLang="en-US" sz="3200" dirty="0">
              <a:solidFill>
                <a:srgbClr val="009A4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7729094-1FDC-7441-BA22-B10264466317}"/>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
        <p:nvSpPr>
          <p:cNvPr id="2" name="TextBox 12">
            <a:extLst>
              <a:ext uri="{FF2B5EF4-FFF2-40B4-BE49-F238E27FC236}">
                <a16:creationId xmlns:a16="http://schemas.microsoft.com/office/drawing/2014/main" id="{6F5B9EAE-9CF9-B7D5-CE78-8D8F1BBB6BB4}"/>
              </a:ext>
            </a:extLst>
          </p:cNvPr>
          <p:cNvSpPr txBox="1">
            <a:spLocks noChangeArrowheads="1"/>
          </p:cNvSpPr>
          <p:nvPr/>
        </p:nvSpPr>
        <p:spPr bwMode="auto">
          <a:xfrm>
            <a:off x="280986" y="1651774"/>
            <a:ext cx="1178909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nSpc>
                <a:spcPct val="100000"/>
              </a:lnSpc>
              <a:spcBef>
                <a:spcPct val="0"/>
              </a:spcBef>
              <a:buNone/>
            </a:pPr>
            <a:r>
              <a:rPr lang="en-US" altLang="en-US" sz="2000" dirty="0"/>
              <a:t>*this history will be highly Eurocentric/Western, mostly because academic publishing is also a very Western system</a:t>
            </a:r>
          </a:p>
          <a:p>
            <a:pPr>
              <a:lnSpc>
                <a:spcPct val="100000"/>
              </a:lnSpc>
              <a:spcBef>
                <a:spcPct val="0"/>
              </a:spcBef>
              <a:buFontTx/>
              <a:buNone/>
            </a:pPr>
            <a:endParaRPr lang="en-US" altLang="en-US" sz="2000" dirty="0"/>
          </a:p>
          <a:p>
            <a:pPr>
              <a:lnSpc>
                <a:spcPct val="100000"/>
              </a:lnSpc>
              <a:spcBef>
                <a:spcPct val="0"/>
              </a:spcBef>
              <a:buFontTx/>
              <a:buNone/>
            </a:pPr>
            <a:r>
              <a:rPr lang="en-US" altLang="en-US" sz="2000" dirty="0"/>
              <a:t>Remember “epistemology”= the study of ways of knowing</a:t>
            </a:r>
          </a:p>
          <a:p>
            <a:pPr>
              <a:lnSpc>
                <a:spcPct val="100000"/>
              </a:lnSpc>
              <a:spcBef>
                <a:spcPct val="0"/>
              </a:spcBef>
              <a:buFontTx/>
              <a:buNone/>
            </a:pPr>
            <a:r>
              <a:rPr lang="en-US" altLang="en-US" sz="2000" dirty="0"/>
              <a:t>	       “</a:t>
            </a:r>
            <a:r>
              <a:rPr lang="en-US" altLang="en-US" sz="2000" dirty="0" err="1"/>
              <a:t>epistemicide</a:t>
            </a:r>
            <a:r>
              <a:rPr lang="en-US" altLang="en-US" sz="2000" dirty="0"/>
              <a:t>” = the practice of killing ways of knowing: </a:t>
            </a:r>
          </a:p>
          <a:p>
            <a:pPr>
              <a:lnSpc>
                <a:spcPct val="100000"/>
              </a:lnSpc>
              <a:spcBef>
                <a:spcPct val="0"/>
              </a:spcBef>
              <a:buFontTx/>
              <a:buNone/>
            </a:pPr>
            <a:endParaRPr lang="en-US" altLang="en-US" sz="2000" dirty="0"/>
          </a:p>
          <a:p>
            <a:pPr lvl="1">
              <a:lnSpc>
                <a:spcPct val="100000"/>
              </a:lnSpc>
              <a:spcBef>
                <a:spcPct val="0"/>
              </a:spcBef>
              <a:buNone/>
            </a:pPr>
            <a:r>
              <a:rPr lang="en-US" sz="2000" dirty="0"/>
              <a:t>“…what is generally understood as knowledge in the universities of our world represents a very small proportion of the global treasury of knowledge. University knowledge systems in nearly every part of the world are derivations of the Western canon, the knowledge system created some 500 to 550 years ago in Europe by white male scientists…”</a:t>
            </a:r>
            <a:endParaRPr lang="en-US" altLang="en-US" sz="2000" dirty="0"/>
          </a:p>
          <a:p>
            <a:pPr lvl="1">
              <a:lnSpc>
                <a:spcPct val="100000"/>
              </a:lnSpc>
              <a:spcBef>
                <a:spcPct val="0"/>
              </a:spcBef>
              <a:buNone/>
            </a:pPr>
            <a:endParaRPr lang="en-US" altLang="en-US" sz="2000" b="1" dirty="0"/>
          </a:p>
          <a:p>
            <a:pPr lvl="1">
              <a:lnSpc>
                <a:spcPct val="100000"/>
              </a:lnSpc>
              <a:spcBef>
                <a:spcPct val="0"/>
              </a:spcBef>
              <a:buNone/>
            </a:pPr>
            <a:r>
              <a:rPr lang="en-US" altLang="en-US" sz="2000" b="1" dirty="0"/>
              <a:t>&gt;&gt;We must ask “Who and what is missing?”</a:t>
            </a:r>
          </a:p>
          <a:p>
            <a:pPr lvl="1">
              <a:lnSpc>
                <a:spcPct val="100000"/>
              </a:lnSpc>
              <a:spcBef>
                <a:spcPct val="0"/>
              </a:spcBef>
              <a:buNone/>
            </a:pPr>
            <a:r>
              <a:rPr lang="en-US" altLang="en-US" sz="2000" b="1" dirty="0"/>
              <a:t>						</a:t>
            </a:r>
            <a:r>
              <a:rPr lang="en-US" altLang="en-US" sz="2000" dirty="0"/>
              <a:t>(see also Lijuan 2024, Hall &amp; Tanden 2017, Santos 2014)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A80EA040-795E-4F27-AE3D-2F49A3F3D5A8}"/>
              </a:ext>
            </a:extLst>
          </p:cNvPr>
          <p:cNvSpPr txBox="1">
            <a:spLocks noChangeArrowheads="1"/>
          </p:cNvSpPr>
          <p:nvPr/>
        </p:nvSpPr>
        <p:spPr bwMode="auto">
          <a:xfrm>
            <a:off x="773113" y="3429000"/>
            <a:ext cx="4592637"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Aft>
                <a:spcPts val="600"/>
              </a:spcAft>
            </a:pPr>
            <a:r>
              <a:rPr lang="en-US" altLang="en-US" sz="2000" dirty="0"/>
              <a:t>Devon Olson, MLIS, AHIP</a:t>
            </a:r>
          </a:p>
          <a:p>
            <a:pPr algn="ctr">
              <a:lnSpc>
                <a:spcPct val="90000"/>
              </a:lnSpc>
              <a:spcAft>
                <a:spcPts val="600"/>
              </a:spcAft>
            </a:pPr>
            <a:r>
              <a:rPr lang="en-US" altLang="en-US" sz="2000" dirty="0"/>
              <a:t>devon.olson.2@med.und.edu</a:t>
            </a:r>
          </a:p>
        </p:txBody>
      </p:sp>
      <p:sp>
        <p:nvSpPr>
          <p:cNvPr id="3" name="TextBox 2">
            <a:extLst>
              <a:ext uri="{FF2B5EF4-FFF2-40B4-BE49-F238E27FC236}">
                <a16:creationId xmlns:a16="http://schemas.microsoft.com/office/drawing/2014/main" id="{43F27946-1E98-4B19-8715-FAC648D2FD9A}"/>
              </a:ext>
            </a:extLst>
          </p:cNvPr>
          <p:cNvSpPr txBox="1"/>
          <p:nvPr/>
        </p:nvSpPr>
        <p:spPr>
          <a:xfrm>
            <a:off x="966788" y="2625725"/>
            <a:ext cx="4205287" cy="1343025"/>
          </a:xfrm>
          <a:prstGeom prst="rect">
            <a:avLst/>
          </a:prstGeom>
        </p:spPr>
        <p:txBody>
          <a:bodyPr anchor="ctr">
            <a:normAutofit/>
          </a:bodyPr>
          <a:lstStyle/>
          <a:p>
            <a:pPr algn="ctr">
              <a:lnSpc>
                <a:spcPct val="90000"/>
              </a:lnSpc>
              <a:spcAft>
                <a:spcPts val="600"/>
              </a:spcAft>
              <a:defRPr/>
            </a:pPr>
            <a:r>
              <a:rPr lang="en-US" sz="3600" dirty="0">
                <a:latin typeface="+mj-lt"/>
                <a:ea typeface="+mj-ea"/>
                <a:cs typeface="+mj-cs"/>
              </a:rPr>
              <a:t>Thank you!</a:t>
            </a:r>
          </a:p>
        </p:txBody>
      </p:sp>
      <p:sp>
        <p:nvSpPr>
          <p:cNvPr id="5" name="TextBox 4">
            <a:extLst>
              <a:ext uri="{FF2B5EF4-FFF2-40B4-BE49-F238E27FC236}">
                <a16:creationId xmlns:a16="http://schemas.microsoft.com/office/drawing/2014/main" id="{AC3C5656-2ECC-484A-9B77-FE3B26CD5CE4}"/>
              </a:ext>
            </a:extLst>
          </p:cNvPr>
          <p:cNvSpPr txBox="1"/>
          <p:nvPr/>
        </p:nvSpPr>
        <p:spPr>
          <a:xfrm>
            <a:off x="1259499" y="5167873"/>
            <a:ext cx="3998301"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4162158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EC5F84-2098-4159-B372-653CFB91F83E}"/>
              </a:ext>
            </a:extLst>
          </p:cNvPr>
          <p:cNvSpPr txBox="1">
            <a:spLocks noChangeArrowheads="1"/>
          </p:cNvSpPr>
          <p:nvPr/>
        </p:nvSpPr>
        <p:spPr bwMode="auto">
          <a:xfrm>
            <a:off x="159026" y="169863"/>
            <a:ext cx="11782149"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altLang="en-US" sz="2400" dirty="0">
                <a:latin typeface="+mj-lt"/>
                <a:cs typeface="Arial" panose="020B0604020202020204" pitchFamily="34" charset="0"/>
              </a:rPr>
              <a:t>Sources</a:t>
            </a:r>
          </a:p>
          <a:p>
            <a:pPr marL="171450" indent="-171450">
              <a:lnSpc>
                <a:spcPct val="100000"/>
              </a:lnSpc>
              <a:spcBef>
                <a:spcPct val="0"/>
              </a:spcBef>
            </a:pPr>
            <a:r>
              <a:rPr lang="en-US" altLang="en-US" sz="1200" dirty="0" err="1">
                <a:latin typeface="+mn-lt"/>
                <a:cs typeface="Arial" panose="020B0604020202020204" pitchFamily="34" charset="0"/>
              </a:rPr>
              <a:t>Aczel</a:t>
            </a:r>
            <a:r>
              <a:rPr lang="en-US" altLang="en-US" sz="1200" dirty="0">
                <a:latin typeface="+mn-lt"/>
                <a:cs typeface="Arial" panose="020B0604020202020204" pitchFamily="34" charset="0"/>
              </a:rPr>
              <a:t>, B., </a:t>
            </a:r>
            <a:r>
              <a:rPr lang="en-US" altLang="en-US" sz="1200" dirty="0" err="1">
                <a:latin typeface="+mn-lt"/>
                <a:cs typeface="Arial" panose="020B0604020202020204" pitchFamily="34" charset="0"/>
              </a:rPr>
              <a:t>Szaszi</a:t>
            </a:r>
            <a:r>
              <a:rPr lang="en-US" altLang="en-US" sz="1200" dirty="0">
                <a:latin typeface="+mn-lt"/>
                <a:cs typeface="Arial" panose="020B0604020202020204" pitchFamily="34" charset="0"/>
              </a:rPr>
              <a:t>, B., &amp; Holcombe, A. O. (2021). A billion-dollar donation: estimating the cost of researchers’ time spent on peer review. Research Integrity and Peer Review, 6(1), 14. </a:t>
            </a:r>
            <a:r>
              <a:rPr lang="en-US" altLang="en-US" sz="1200" dirty="0">
                <a:latin typeface="+mn-lt"/>
                <a:cs typeface="Arial" panose="020B0604020202020204" pitchFamily="34" charset="0"/>
                <a:hlinkClick r:id="rId2"/>
              </a:rPr>
              <a:t>https://doi.org/10.1186/s41073-021-00118-2</a:t>
            </a:r>
            <a:endParaRPr lang="en-US" altLang="en-US" sz="1200" dirty="0">
              <a:latin typeface="+mn-lt"/>
              <a:cs typeface="Arial" panose="020B0604020202020204" pitchFamily="34" charset="0"/>
            </a:endParaRPr>
          </a:p>
          <a:p>
            <a:pPr marL="171450" indent="-171450">
              <a:lnSpc>
                <a:spcPct val="100000"/>
              </a:lnSpc>
              <a:spcBef>
                <a:spcPct val="0"/>
              </a:spcBef>
            </a:pPr>
            <a:r>
              <a:rPr lang="en-US" altLang="en-US" sz="1200" dirty="0" err="1">
                <a:latin typeface="+mn-lt"/>
                <a:cs typeface="Arial" panose="020B0604020202020204" pitchFamily="34" charset="0"/>
              </a:rPr>
              <a:t>Altbach</a:t>
            </a:r>
            <a:r>
              <a:rPr lang="en-US" altLang="en-US" sz="1200" dirty="0">
                <a:latin typeface="+mn-lt"/>
                <a:cs typeface="Arial" panose="020B0604020202020204" pitchFamily="34" charset="0"/>
              </a:rPr>
              <a:t>, P. G. (1978). Scholarly Publishing in the Third World. Library Trends. Spring. 489-503.</a:t>
            </a:r>
          </a:p>
          <a:p>
            <a:pPr marL="171450" indent="-171450">
              <a:lnSpc>
                <a:spcPct val="100000"/>
              </a:lnSpc>
              <a:spcBef>
                <a:spcPct val="0"/>
              </a:spcBef>
            </a:pPr>
            <a:r>
              <a:rPr lang="en-US" altLang="en-US" sz="1200" dirty="0">
                <a:latin typeface="+mn-lt"/>
                <a:cs typeface="Arial" panose="020B0604020202020204" pitchFamily="34" charset="0"/>
              </a:rPr>
              <a:t>Anderson, R, (2017) ‘When the Wolf Finally Arrives: Big Deal Cancellations in North American Libraries ‘Scholarly Kitchen blog, 1 May 2017. https://scholarlykitchen.sspnet.org/2017/05/01/wolf-finally-arrives-big-deal-cancelations-northamerican-libraries/</a:t>
            </a:r>
          </a:p>
          <a:p>
            <a:pPr marL="171450" indent="-171450">
              <a:lnSpc>
                <a:spcPct val="100000"/>
              </a:lnSpc>
              <a:spcBef>
                <a:spcPct val="0"/>
              </a:spcBef>
            </a:pPr>
            <a:r>
              <a:rPr lang="en-US" altLang="en-US" sz="1200" dirty="0">
                <a:latin typeface="+mn-lt"/>
                <a:cs typeface="Arial" panose="020B0604020202020204" pitchFamily="34" charset="0"/>
              </a:rPr>
              <a:t>Clark, R. (2012, 13 July). Information Wants to be Free. [Blog post]. Retrieved from </a:t>
            </a:r>
            <a:r>
              <a:rPr lang="en-US" altLang="en-US" sz="1200" dirty="0">
                <a:latin typeface="+mn-lt"/>
                <a:cs typeface="Arial" panose="020B0604020202020204" pitchFamily="34" charset="0"/>
                <a:hlinkClick r:id="rId3"/>
              </a:rPr>
              <a:t>http://www.rogerclarke.com/II/IWtbF.html</a:t>
            </a:r>
            <a:endParaRPr lang="en-US" altLang="en-US" sz="1200" dirty="0">
              <a:latin typeface="+mn-lt"/>
              <a:cs typeface="Arial" panose="020B0604020202020204" pitchFamily="34" charset="0"/>
            </a:endParaRPr>
          </a:p>
          <a:p>
            <a:pPr marL="171450" indent="-171450">
              <a:lnSpc>
                <a:spcPct val="100000"/>
              </a:lnSpc>
              <a:spcBef>
                <a:spcPct val="0"/>
              </a:spcBef>
            </a:pPr>
            <a:r>
              <a:rPr lang="en-US" altLang="en-US" sz="1200" dirty="0">
                <a:latin typeface="+mn-lt"/>
              </a:rPr>
              <a:t>Fyfe, A., </a:t>
            </a:r>
            <a:r>
              <a:rPr lang="en-US" altLang="en-US" sz="1200" dirty="0" err="1">
                <a:latin typeface="+mn-lt"/>
              </a:rPr>
              <a:t>Coate</a:t>
            </a:r>
            <a:r>
              <a:rPr lang="en-US" altLang="en-US" sz="1200" dirty="0">
                <a:latin typeface="+mn-lt"/>
              </a:rPr>
              <a:t>, K., Curry, S., Lawson, S., Moxham, N., &amp; </a:t>
            </a:r>
            <a:r>
              <a:rPr lang="en-US" altLang="en-US" sz="1200" dirty="0" err="1">
                <a:latin typeface="+mn-lt"/>
              </a:rPr>
              <a:t>Røstvik</a:t>
            </a:r>
            <a:r>
              <a:rPr lang="en-US" altLang="en-US" sz="1200" dirty="0">
                <a:latin typeface="+mn-lt"/>
              </a:rPr>
              <a:t>, C. M. (2017). Untangling Academic Publishing: A history of the relationship between commercial interests, academic prestige and the circulation of research. </a:t>
            </a:r>
            <a:r>
              <a:rPr lang="en-US" altLang="en-US" sz="1200" dirty="0" err="1">
                <a:latin typeface="+mn-lt"/>
              </a:rPr>
              <a:t>Zenodo</a:t>
            </a:r>
            <a:r>
              <a:rPr lang="en-US" altLang="en-US" sz="1200" dirty="0">
                <a:latin typeface="+mn-lt"/>
              </a:rPr>
              <a:t>. </a:t>
            </a:r>
            <a:r>
              <a:rPr lang="en-US" altLang="en-US" sz="1200" dirty="0">
                <a:latin typeface="+mn-lt"/>
                <a:hlinkClick r:id="rId4"/>
              </a:rPr>
              <a:t>https://doi.org/10.5281/zenodo.546100</a:t>
            </a:r>
            <a:endParaRPr lang="en-US" altLang="en-US" sz="1200" dirty="0">
              <a:latin typeface="+mn-lt"/>
            </a:endParaRPr>
          </a:p>
          <a:p>
            <a:pPr marL="171450" indent="-171450">
              <a:lnSpc>
                <a:spcPct val="100000"/>
              </a:lnSpc>
              <a:spcBef>
                <a:spcPct val="0"/>
              </a:spcBef>
            </a:pPr>
            <a:r>
              <a:rPr lang="en-US" altLang="en-US" sz="1200" dirty="0" err="1">
                <a:latin typeface="+mn-lt"/>
              </a:rPr>
              <a:t>Guttenplan</a:t>
            </a:r>
            <a:r>
              <a:rPr lang="en-US" altLang="en-US" sz="1200" dirty="0">
                <a:latin typeface="+mn-lt"/>
              </a:rPr>
              <a:t>, D. D. (2010-11-01).</a:t>
            </a:r>
            <a:r>
              <a:rPr lang="en-US" altLang="en-US" sz="1200" u="sng" dirty="0">
                <a:latin typeface="+mn-lt"/>
                <a:hlinkClick r:id="rId5"/>
              </a:rPr>
              <a:t> "For Exposure, Universities Put Courses on the Web"</a:t>
            </a:r>
            <a:r>
              <a:rPr lang="en-US" altLang="en-US" sz="1200" dirty="0">
                <a:latin typeface="+mn-lt"/>
              </a:rPr>
              <a:t>. </a:t>
            </a:r>
            <a:r>
              <a:rPr lang="en-US" altLang="en-US" sz="1200" i="1" dirty="0">
                <a:latin typeface="+mn-lt"/>
              </a:rPr>
              <a:t>New York Times</a:t>
            </a:r>
            <a:r>
              <a:rPr lang="en-US" altLang="en-US" sz="1200" dirty="0">
                <a:latin typeface="+mn-lt"/>
              </a:rPr>
              <a:t>. </a:t>
            </a:r>
          </a:p>
          <a:p>
            <a:pPr marL="171450" indent="-171450">
              <a:lnSpc>
                <a:spcPct val="100000"/>
              </a:lnSpc>
              <a:spcBef>
                <a:spcPct val="0"/>
              </a:spcBef>
            </a:pPr>
            <a:r>
              <a:rPr lang="en-US" altLang="en-US" sz="1200" dirty="0">
                <a:latin typeface="+mn-lt"/>
              </a:rPr>
              <a:t>Hall, B. L., &amp; Tandon, R. (2016). Decolonization of knowledge, </a:t>
            </a:r>
            <a:r>
              <a:rPr lang="en-US" altLang="en-US" sz="1200" dirty="0" err="1">
                <a:latin typeface="+mn-lt"/>
              </a:rPr>
              <a:t>epistemicide</a:t>
            </a:r>
            <a:r>
              <a:rPr lang="en-US" altLang="en-US" sz="1200" dirty="0">
                <a:latin typeface="+mn-lt"/>
              </a:rPr>
              <a:t>, participatory research and higher education. Research for All, 1(1). https://doi.org/10.18546/RFA.01.1.02</a:t>
            </a:r>
          </a:p>
          <a:p>
            <a:pPr marL="171450" indent="-171450">
              <a:lnSpc>
                <a:spcPct val="100000"/>
              </a:lnSpc>
              <a:spcBef>
                <a:spcPct val="0"/>
              </a:spcBef>
            </a:pPr>
            <a:r>
              <a:rPr lang="en-US" altLang="en-US" sz="1200" dirty="0">
                <a:latin typeface="+mn-lt"/>
              </a:rPr>
              <a:t>Johnstone, Sally M. (2005).</a:t>
            </a:r>
            <a:r>
              <a:rPr lang="en-US" altLang="en-US" sz="1200" u="sng" dirty="0">
                <a:latin typeface="+mn-lt"/>
                <a:hlinkClick r:id="rId6"/>
              </a:rPr>
              <a:t> "Open Educational Resources Serve the World"</a:t>
            </a:r>
            <a:r>
              <a:rPr lang="en-US" altLang="en-US" sz="1200" dirty="0">
                <a:latin typeface="+mn-lt"/>
              </a:rPr>
              <a:t>. </a:t>
            </a:r>
            <a:r>
              <a:rPr lang="en-US" altLang="en-US" sz="1200" i="1" dirty="0">
                <a:latin typeface="+mn-lt"/>
              </a:rPr>
              <a:t>Educause Quarterly</a:t>
            </a:r>
            <a:r>
              <a:rPr lang="en-US" altLang="en-US" sz="1200" dirty="0">
                <a:latin typeface="+mn-lt"/>
              </a:rPr>
              <a:t>. </a:t>
            </a:r>
            <a:r>
              <a:rPr lang="en-US" altLang="en-US" sz="1200" b="1" dirty="0">
                <a:latin typeface="+mn-lt"/>
              </a:rPr>
              <a:t>28</a:t>
            </a:r>
            <a:r>
              <a:rPr lang="en-US" altLang="en-US" sz="1200" dirty="0">
                <a:latin typeface="+mn-lt"/>
              </a:rPr>
              <a:t> (3). Retrieved 2010-11-01</a:t>
            </a:r>
          </a:p>
          <a:p>
            <a:pPr marL="171450" indent="-171450">
              <a:lnSpc>
                <a:spcPct val="100000"/>
              </a:lnSpc>
              <a:spcBef>
                <a:spcPct val="0"/>
              </a:spcBef>
            </a:pPr>
            <a:r>
              <a:rPr lang="en-US" altLang="en-US" sz="1200" dirty="0" err="1">
                <a:latin typeface="+mn-lt"/>
              </a:rPr>
              <a:t>Larivière</a:t>
            </a:r>
            <a:r>
              <a:rPr lang="en-US" altLang="en-US" sz="1200" dirty="0">
                <a:latin typeface="+mn-lt"/>
              </a:rPr>
              <a:t>, V., </a:t>
            </a:r>
            <a:r>
              <a:rPr lang="en-US" altLang="en-US" sz="1200" dirty="0" err="1">
                <a:latin typeface="+mn-lt"/>
              </a:rPr>
              <a:t>Haustein</a:t>
            </a:r>
            <a:r>
              <a:rPr lang="en-US" altLang="en-US" sz="1200" dirty="0">
                <a:latin typeface="+mn-lt"/>
              </a:rPr>
              <a:t>, S., </a:t>
            </a:r>
            <a:r>
              <a:rPr lang="en-US" altLang="en-US" sz="1200" dirty="0" err="1">
                <a:latin typeface="+mn-lt"/>
              </a:rPr>
              <a:t>Mongeon</a:t>
            </a:r>
            <a:r>
              <a:rPr lang="en-US" altLang="en-US" sz="1200" dirty="0">
                <a:latin typeface="+mn-lt"/>
              </a:rPr>
              <a:t>, P.. 2015. The Oligopoly of Academic Publishers in the Digital Era. PLOS. </a:t>
            </a:r>
            <a:r>
              <a:rPr lang="en-US" altLang="en-US" sz="1200" u="sng" dirty="0">
                <a:latin typeface="+mn-lt"/>
                <a:hlinkClick r:id="rId7"/>
              </a:rPr>
              <a:t>https://doi.org/10.1371/journal.pone.0127502</a:t>
            </a:r>
            <a:endParaRPr lang="en-US" altLang="en-US" sz="1200" dirty="0">
              <a:latin typeface="+mn-lt"/>
            </a:endParaRPr>
          </a:p>
          <a:p>
            <a:pPr marL="171450" indent="-171450">
              <a:lnSpc>
                <a:spcPct val="100000"/>
              </a:lnSpc>
              <a:spcBef>
                <a:spcPct val="0"/>
              </a:spcBef>
            </a:pPr>
            <a:r>
              <a:rPr lang="en-US" sz="1200" i="1" dirty="0"/>
              <a:t>Lijuan Xu (22 Jan 2024): Information Literacy through the Lens of Epistemic Justice: Centering the Missing and Unheard Voices of Marginalized Groups, New Review of Academic Librarianship, DOI: 10.1080/13614533.2024.2306366</a:t>
            </a:r>
            <a:endParaRPr lang="en-US" altLang="en-US" sz="1200" dirty="0">
              <a:latin typeface="+mn-lt"/>
            </a:endParaRPr>
          </a:p>
          <a:p>
            <a:pPr marL="171450" indent="-171450">
              <a:lnSpc>
                <a:spcPct val="100000"/>
              </a:lnSpc>
              <a:spcBef>
                <a:spcPct val="0"/>
              </a:spcBef>
            </a:pPr>
            <a:r>
              <a:rPr lang="en-US" altLang="en-US" sz="1200" dirty="0">
                <a:latin typeface="+mn-lt"/>
              </a:rPr>
              <a:t>New York. Retrieved 2010-12-19</a:t>
            </a:r>
          </a:p>
          <a:p>
            <a:pPr marL="171450" indent="-171450">
              <a:lnSpc>
                <a:spcPct val="100000"/>
              </a:lnSpc>
              <a:spcBef>
                <a:spcPct val="0"/>
              </a:spcBef>
            </a:pPr>
            <a:r>
              <a:rPr lang="en-US" altLang="en-US" sz="1200" dirty="0">
                <a:latin typeface="+mn-lt"/>
              </a:rPr>
              <a:t>McKenzie, L. (2019). UC Drops Elsevier. </a:t>
            </a:r>
            <a:r>
              <a:rPr lang="en-US" altLang="en-US" sz="1200" i="1" dirty="0">
                <a:latin typeface="+mn-lt"/>
              </a:rPr>
              <a:t>Inside Higher Ed.</a:t>
            </a:r>
            <a:r>
              <a:rPr lang="en-US" altLang="en-US" sz="1200" dirty="0">
                <a:latin typeface="+mn-lt"/>
              </a:rPr>
              <a:t> </a:t>
            </a:r>
            <a:r>
              <a:rPr lang="en-US" altLang="en-US" sz="1200" dirty="0">
                <a:latin typeface="+mn-lt"/>
                <a:hlinkClick r:id="rId8"/>
              </a:rPr>
              <a:t>https://www.insidehighered.com/news/2019/03/01/university-california-cancels-deal-elsevier-after-months-negotiations</a:t>
            </a:r>
            <a:endParaRPr lang="en-US" altLang="en-US" sz="1200" dirty="0">
              <a:latin typeface="+mn-lt"/>
            </a:endParaRPr>
          </a:p>
          <a:p>
            <a:pPr marL="171450" indent="-171450">
              <a:lnSpc>
                <a:spcPct val="100000"/>
              </a:lnSpc>
              <a:spcBef>
                <a:spcPct val="0"/>
              </a:spcBef>
            </a:pPr>
            <a:r>
              <a:rPr lang="en-US" altLang="en-US" sz="1200" dirty="0">
                <a:latin typeface="+mn-lt"/>
              </a:rPr>
              <a:t>OER IPR Support.</a:t>
            </a:r>
          </a:p>
          <a:p>
            <a:pPr marL="171450" indent="-171450">
              <a:lnSpc>
                <a:spcPct val="100000"/>
              </a:lnSpc>
              <a:spcBef>
                <a:spcPct val="0"/>
              </a:spcBef>
            </a:pPr>
            <a:r>
              <a:rPr lang="en-US" altLang="en-US" sz="1200" dirty="0">
                <a:latin typeface="+mn-lt"/>
              </a:rPr>
              <a:t>Santos, B. de S. (2015). Epistemologies of the South: Justice Against </a:t>
            </a:r>
            <a:r>
              <a:rPr lang="en-US" altLang="en-US" sz="1200" dirty="0" err="1">
                <a:latin typeface="+mn-lt"/>
              </a:rPr>
              <a:t>Epistemicide</a:t>
            </a:r>
            <a:r>
              <a:rPr lang="en-US" altLang="en-US" sz="1200" dirty="0">
                <a:latin typeface="+mn-lt"/>
              </a:rPr>
              <a:t>. Routledge.</a:t>
            </a:r>
          </a:p>
          <a:p>
            <a:pPr marL="171450" indent="-171450">
              <a:lnSpc>
                <a:spcPct val="100000"/>
              </a:lnSpc>
              <a:spcBef>
                <a:spcPct val="0"/>
              </a:spcBef>
            </a:pPr>
            <a:r>
              <a:rPr lang="en-US" altLang="en-US" sz="1200" dirty="0">
                <a:latin typeface="+mn-lt"/>
              </a:rPr>
              <a:t>SPARC </a:t>
            </a:r>
            <a:r>
              <a:rPr lang="en-US" altLang="en-US" sz="1200" u="sng" dirty="0">
                <a:latin typeface="+mn-lt"/>
                <a:hlinkClick r:id="rId9"/>
              </a:rPr>
              <a:t>https://sparcopen.org/who-we-are/</a:t>
            </a:r>
            <a:endParaRPr lang="en-US" altLang="en-US" sz="1200" u="sng" dirty="0">
              <a:latin typeface="+mn-lt"/>
            </a:endParaRPr>
          </a:p>
          <a:p>
            <a:pPr marL="171450" indent="-171450">
              <a:lnSpc>
                <a:spcPct val="100000"/>
              </a:lnSpc>
              <a:spcBef>
                <a:spcPct val="0"/>
              </a:spcBef>
            </a:pPr>
            <a:r>
              <a:rPr lang="en-US" altLang="en-US" sz="1200" dirty="0">
                <a:latin typeface="+mn-lt"/>
              </a:rPr>
              <a:t>SPARC. 2018. Open Education Fact Sheet</a:t>
            </a:r>
          </a:p>
          <a:p>
            <a:pPr marL="171450" indent="-171450">
              <a:lnSpc>
                <a:spcPct val="100000"/>
              </a:lnSpc>
              <a:spcBef>
                <a:spcPct val="0"/>
              </a:spcBef>
            </a:pPr>
            <a:r>
              <a:rPr lang="en-US" altLang="en-US" sz="1200" dirty="0">
                <a:latin typeface="+mn-lt"/>
              </a:rPr>
              <a:t>Taylor, S. </a:t>
            </a:r>
            <a:r>
              <a:rPr lang="en-US" altLang="en-US" sz="1200" dirty="0" err="1">
                <a:latin typeface="+mn-lt"/>
              </a:rPr>
              <a:t>Spilka</a:t>
            </a:r>
            <a:r>
              <a:rPr lang="en-US" altLang="en-US" sz="1200" dirty="0">
                <a:latin typeface="+mn-lt"/>
              </a:rPr>
              <a:t>, S. Monahan, K., Mulhern, I., Watcher, J. (2020). Evaluating equity in scholarly publishing. </a:t>
            </a:r>
            <a:r>
              <a:rPr lang="en-US" altLang="en-US" sz="1200" i="1" dirty="0">
                <a:latin typeface="+mn-lt"/>
              </a:rPr>
              <a:t>Learned Publishing, 33</a:t>
            </a:r>
            <a:r>
              <a:rPr lang="en-US" altLang="en-US" sz="1200" dirty="0">
                <a:latin typeface="+mn-lt"/>
              </a:rPr>
              <a:t>(4), 353-367. https://doi.org/10.1002/leap.1301</a:t>
            </a:r>
          </a:p>
          <a:p>
            <a:pPr marL="171450" indent="-171450">
              <a:lnSpc>
                <a:spcPct val="100000"/>
              </a:lnSpc>
              <a:spcBef>
                <a:spcPct val="0"/>
              </a:spcBef>
            </a:pPr>
            <a:r>
              <a:rPr lang="en-US" altLang="en-US" sz="1200" dirty="0">
                <a:latin typeface="+mn-lt"/>
              </a:rPr>
              <a:t>The Digital Millennium Copyright Act | U.S. Copyright Office. (n.d.). Retrieved November 9, 2021, from </a:t>
            </a:r>
            <a:r>
              <a:rPr lang="en-US" altLang="en-US" sz="1200" dirty="0">
                <a:latin typeface="+mn-lt"/>
                <a:hlinkClick r:id="rId10"/>
              </a:rPr>
              <a:t>https://www.copyright.gov/dmca/</a:t>
            </a:r>
            <a:endParaRPr lang="en-US" altLang="en-US" sz="1200" dirty="0">
              <a:latin typeface="+mn-lt"/>
            </a:endParaRPr>
          </a:p>
          <a:p>
            <a:pPr marL="171450" indent="-171450">
              <a:lnSpc>
                <a:spcPct val="100000"/>
              </a:lnSpc>
              <a:spcBef>
                <a:spcPct val="0"/>
              </a:spcBef>
            </a:pPr>
            <a:r>
              <a:rPr lang="en-US" sz="1200" dirty="0">
                <a:effectLst/>
                <a:latin typeface="+mn-lt"/>
                <a:ea typeface="Calibri" panose="020F0502020204030204" pitchFamily="34" charset="0"/>
                <a:cs typeface="Arial" panose="020B0604020202020204" pitchFamily="34" charset="0"/>
              </a:rPr>
              <a:t>US National Institutes of Health. (2020). </a:t>
            </a:r>
            <a:r>
              <a:rPr lang="en-US" sz="1200" i="1" dirty="0">
                <a:effectLst/>
                <a:latin typeface="+mn-lt"/>
                <a:ea typeface="Calibri" panose="020F0502020204030204" pitchFamily="34" charset="0"/>
                <a:cs typeface="Arial" panose="020B0604020202020204" pitchFamily="34" charset="0"/>
              </a:rPr>
              <a:t>NIH Policy for Data Management and Sharing</a:t>
            </a:r>
            <a:r>
              <a:rPr lang="en-US" sz="1200" dirty="0">
                <a:effectLst/>
                <a:latin typeface="+mn-lt"/>
                <a:ea typeface="Calibri" panose="020F0502020204030204" pitchFamily="34" charset="0"/>
                <a:cs typeface="Arial" panose="020B0604020202020204" pitchFamily="34" charset="0"/>
              </a:rPr>
              <a:t> (Publication NOT-OD-21-013). </a:t>
            </a:r>
            <a:r>
              <a:rPr lang="en-US" sz="1200" dirty="0">
                <a:effectLst/>
                <a:latin typeface="+mn-lt"/>
                <a:ea typeface="Calibri" panose="020F0502020204030204" pitchFamily="34" charset="0"/>
                <a:cs typeface="Arial" panose="020B0604020202020204" pitchFamily="34" charset="0"/>
                <a:hlinkClick r:id="rId11"/>
              </a:rPr>
              <a:t>https://grants.nih.gov/grants/guide/notice-files/NOT-OD-21-013.html</a:t>
            </a:r>
            <a:endParaRPr lang="en-US" sz="1200" dirty="0">
              <a:effectLst/>
              <a:latin typeface="+mn-lt"/>
              <a:ea typeface="Calibri" panose="020F0502020204030204" pitchFamily="34" charset="0"/>
              <a:cs typeface="Arial" panose="020B0604020202020204" pitchFamily="34" charset="0"/>
            </a:endParaRPr>
          </a:p>
          <a:p>
            <a:pPr marL="171450" indent="-171450">
              <a:lnSpc>
                <a:spcPct val="100000"/>
              </a:lnSpc>
              <a:spcBef>
                <a:spcPct val="0"/>
              </a:spcBef>
            </a:pPr>
            <a:r>
              <a:rPr lang="en-US" altLang="en-US" sz="1200" dirty="0">
                <a:latin typeface="+mn-lt"/>
              </a:rPr>
              <a:t>U.S. PIRG Education Fund and the Student PIRGs. 2014. Fixing the Broken Textbook Market.  </a:t>
            </a:r>
            <a:r>
              <a:rPr lang="en-US" altLang="en-US" sz="1200" dirty="0">
                <a:latin typeface="+mn-lt"/>
                <a:hlinkClick r:id="rId12"/>
              </a:rPr>
              <a:t>http://www.studentpirgs.org/reports/sp/fixing-broken-textbook-market</a:t>
            </a:r>
            <a:endParaRPr lang="en-US" altLang="en-US" sz="1200" dirty="0">
              <a:latin typeface="+mn-lt"/>
            </a:endParaRPr>
          </a:p>
          <a:p>
            <a:pPr marL="171450" indent="-171450">
              <a:lnSpc>
                <a:spcPct val="100000"/>
              </a:lnSpc>
              <a:spcBef>
                <a:spcPct val="0"/>
              </a:spcBef>
            </a:pPr>
            <a:r>
              <a:rPr lang="en-US" altLang="en-US" sz="1200" dirty="0">
                <a:latin typeface="+mn-lt"/>
              </a:rPr>
              <a:t>U.S. Copyright Office. More Information on Fair Use. </a:t>
            </a:r>
            <a:r>
              <a:rPr lang="en-US" altLang="en-US" sz="1200" dirty="0">
                <a:latin typeface="+mn-lt"/>
                <a:hlinkClick r:id="rId13"/>
              </a:rPr>
              <a:t>https://www.copyright.gov/fair-use/more-info.html</a:t>
            </a:r>
            <a:endParaRPr lang="en-US" altLang="en-US" sz="1200" dirty="0">
              <a:latin typeface="+mn-lt"/>
            </a:endParaRPr>
          </a:p>
          <a:p>
            <a:pPr marL="171450" indent="-171450">
              <a:lnSpc>
                <a:spcPct val="100000"/>
              </a:lnSpc>
              <a:spcBef>
                <a:spcPct val="0"/>
              </a:spcBef>
            </a:pPr>
            <a:r>
              <a:rPr lang="en-US" sz="1200" dirty="0">
                <a:effectLst/>
              </a:rPr>
              <a:t>Van </a:t>
            </a:r>
            <a:r>
              <a:rPr lang="en-US" sz="1200" dirty="0" err="1">
                <a:effectLst/>
              </a:rPr>
              <a:t>Noorden</a:t>
            </a:r>
            <a:r>
              <a:rPr lang="en-US" sz="1200" dirty="0">
                <a:effectLst/>
              </a:rPr>
              <a:t>, R. (2017). Publishers threaten to remove millions of papers from ResearchGate. </a:t>
            </a:r>
            <a:r>
              <a:rPr lang="en-US" sz="1200" i="1" dirty="0">
                <a:effectLst/>
              </a:rPr>
              <a:t>Nature</a:t>
            </a:r>
            <a:r>
              <a:rPr lang="en-US" sz="1200" dirty="0">
                <a:effectLst/>
              </a:rPr>
              <a:t>. </a:t>
            </a:r>
            <a:r>
              <a:rPr lang="en-US" sz="1200" dirty="0">
                <a:effectLst/>
                <a:hlinkClick r:id="rId14"/>
              </a:rPr>
              <a:t>https://doi.org/10.1038/nature.2017.22793</a:t>
            </a:r>
            <a:endParaRPr lang="en-US" sz="1200" dirty="0">
              <a:effectLst/>
            </a:endParaRPr>
          </a:p>
          <a:p>
            <a:pPr marL="171450" indent="-171450">
              <a:lnSpc>
                <a:spcPct val="100000"/>
              </a:lnSpc>
              <a:spcBef>
                <a:spcPct val="0"/>
              </a:spcBef>
            </a:pPr>
            <a:r>
              <a:rPr lang="en-US" sz="1200" dirty="0">
                <a:effectLst/>
              </a:rPr>
              <a:t> The Serviceberry: An Economy of Abundance – Robin Wall Kimmerer. (2022). Emergence Magazine. October 26 2022. Retrieved December 16, 2022, from </a:t>
            </a:r>
            <a:r>
              <a:rPr lang="en-US" sz="1200" dirty="0">
                <a:effectLst/>
                <a:hlinkClick r:id="rId15"/>
              </a:rPr>
              <a:t>https://emergencemagazine.org/essay/the-serviceberry/</a:t>
            </a:r>
            <a:endParaRPr lang="en-US" sz="1200" dirty="0">
              <a:effectLst/>
            </a:endParaRPr>
          </a:p>
        </p:txBody>
      </p:sp>
      <p:sp>
        <p:nvSpPr>
          <p:cNvPr id="3" name="TextBox 2">
            <a:extLst>
              <a:ext uri="{FF2B5EF4-FFF2-40B4-BE49-F238E27FC236}">
                <a16:creationId xmlns:a16="http://schemas.microsoft.com/office/drawing/2014/main" id="{5AF03B6A-7C68-4A84-BBE5-7BB56DA527FD}"/>
              </a:ext>
            </a:extLst>
          </p:cNvPr>
          <p:cNvSpPr txBox="1"/>
          <p:nvPr/>
        </p:nvSpPr>
        <p:spPr>
          <a:xfrm>
            <a:off x="8364682" y="6463894"/>
            <a:ext cx="4038320" cy="523220"/>
          </a:xfrm>
          <a:prstGeom prst="rect">
            <a:avLst/>
          </a:prstGeom>
          <a:noFill/>
        </p:spPr>
        <p:txBody>
          <a:bodyPr wrap="square" rtlCol="0">
            <a:spAutoFit/>
          </a:bodyPr>
          <a:lstStyle/>
          <a:p>
            <a:r>
              <a:rPr lang="en-US" sz="1400" dirty="0">
                <a:solidFill>
                  <a:schemeClr val="bg2">
                    <a:lumMod val="75000"/>
                  </a:schemeClr>
                </a:solidFill>
              </a:rPr>
              <a:t>CC-BY 4.0 License 2024 Devon Olson, MLIS, AHIP</a:t>
            </a:r>
          </a:p>
          <a:p>
            <a:pPr algn="r"/>
            <a:endParaRPr lang="en-US" sz="1400" dirty="0">
              <a:solidFill>
                <a:schemeClr val="bg2">
                  <a:lumMod val="75000"/>
                </a:schemeClr>
              </a:solidFill>
            </a:endParaRPr>
          </a:p>
        </p:txBody>
      </p:sp>
    </p:spTree>
    <p:extLst>
      <p:ext uri="{BB962C8B-B14F-4D97-AF65-F5344CB8AC3E}">
        <p14:creationId xmlns:p14="http://schemas.microsoft.com/office/powerpoint/2010/main" val="148037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E721CA-7FDD-7CD4-BF96-953DAF9B93FD}"/>
              </a:ext>
            </a:extLst>
          </p:cNvPr>
          <p:cNvSpPr txBox="1"/>
          <p:nvPr/>
        </p:nvSpPr>
        <p:spPr>
          <a:xfrm>
            <a:off x="640080" y="894080"/>
            <a:ext cx="10911840" cy="5509200"/>
          </a:xfrm>
          <a:prstGeom prst="rect">
            <a:avLst/>
          </a:prstGeom>
          <a:noFill/>
        </p:spPr>
        <p:txBody>
          <a:bodyPr wrap="square" rtlCol="0">
            <a:spAutoFit/>
          </a:bodyPr>
          <a:lstStyle/>
          <a:p>
            <a:r>
              <a:rPr lang="en-US" sz="3200" b="1" dirty="0"/>
              <a:t>An aside: </a:t>
            </a:r>
          </a:p>
          <a:p>
            <a:endParaRPr lang="en-US" sz="2000" i="1" dirty="0"/>
          </a:p>
          <a:p>
            <a:r>
              <a:rPr lang="en-US" sz="2000" i="1" dirty="0"/>
              <a:t>from : Lijuan Xu (22 Jan 2024): Information Literacy through the Lens of Epistemic Justice: Centering the Missing and Unheard Voices of Marginalized Groups, New Review of Academic Librarianship, DOI: 10.1080/13614533.2024.2306366</a:t>
            </a:r>
          </a:p>
          <a:p>
            <a:endParaRPr lang="en-US" sz="2000" dirty="0"/>
          </a:p>
          <a:p>
            <a:r>
              <a:rPr lang="en-US" sz="2000" dirty="0"/>
              <a:t>“…“</a:t>
            </a:r>
            <a:r>
              <a:rPr lang="en-US" sz="2000" b="1" dirty="0"/>
              <a:t>epistemic injustices</a:t>
            </a:r>
            <a:r>
              <a:rPr lang="en-US" sz="2000" dirty="0"/>
              <a:t>” concern ‘what is categorized, constructed, and perceived as knowledge’ and ‘the distinct ways in which knowledge is disseminated’ (Khoo et  al., 2020, p. 55). </a:t>
            </a:r>
          </a:p>
          <a:p>
            <a:endParaRPr lang="en-US" sz="2000" dirty="0"/>
          </a:p>
          <a:p>
            <a:r>
              <a:rPr lang="en-US" sz="2000" dirty="0"/>
              <a:t>Fricker (2007) suggests that epistemic injustices manifest in two distinct and intertwined forms: </a:t>
            </a:r>
          </a:p>
          <a:p>
            <a:endParaRPr lang="en-US" sz="2000" dirty="0"/>
          </a:p>
          <a:p>
            <a:r>
              <a:rPr lang="en-US" sz="2000" b="1" dirty="0"/>
              <a:t>testimonial injustice </a:t>
            </a:r>
            <a:r>
              <a:rPr lang="en-US" sz="2000" dirty="0"/>
              <a:t>that disadvantages and denies certain groups of peoples’ capacities to know and create knowledge, and hermeneutical injustice that prevents these groups as well as the society from making sense of their experiences, due to the gaps in the collective knowledge pool. </a:t>
            </a:r>
          </a:p>
          <a:p>
            <a:endParaRPr lang="en-US" sz="2000" dirty="0"/>
          </a:p>
          <a:p>
            <a:r>
              <a:rPr lang="en-US" sz="2000" b="1" dirty="0"/>
              <a:t>Hermeneutical injustice </a:t>
            </a:r>
            <a:r>
              <a:rPr lang="en-US" sz="2000" dirty="0"/>
              <a:t>can also occur when resources are insufficient, for example, when only myths or stereotypes are available (Croce et  al., 2021, p. 41).</a:t>
            </a:r>
          </a:p>
        </p:txBody>
      </p:sp>
    </p:spTree>
    <p:extLst>
      <p:ext uri="{BB962C8B-B14F-4D97-AF65-F5344CB8AC3E}">
        <p14:creationId xmlns:p14="http://schemas.microsoft.com/office/powerpoint/2010/main" val="22035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1DF22E-AFE1-4C5A-85A1-BB4C6BF4F5A4}"/>
              </a:ext>
            </a:extLst>
          </p:cNvPr>
          <p:cNvSpPr txBox="1">
            <a:spLocks/>
          </p:cNvSpPr>
          <p:nvPr/>
        </p:nvSpPr>
        <p:spPr>
          <a:xfrm>
            <a:off x="477520" y="646112"/>
            <a:ext cx="11338559" cy="531780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3200" dirty="0">
                <a:solidFill>
                  <a:srgbClr val="009A44"/>
                </a:solidFill>
                <a:latin typeface="+mn-lt"/>
              </a:rPr>
              <a:t>First, some global historical context: </a:t>
            </a:r>
          </a:p>
          <a:p>
            <a:pPr eaLnBrk="1" hangingPunct="1"/>
            <a:r>
              <a:rPr lang="en-US" altLang="en-US" sz="3200" dirty="0">
                <a:solidFill>
                  <a:srgbClr val="009A44"/>
                </a:solidFill>
                <a:latin typeface="+mn-lt"/>
              </a:rPr>
              <a:t>in the 16</a:t>
            </a:r>
            <a:r>
              <a:rPr lang="en-US" altLang="en-US" sz="3200" baseline="30000" dirty="0">
                <a:solidFill>
                  <a:srgbClr val="009A44"/>
                </a:solidFill>
                <a:latin typeface="+mn-lt"/>
              </a:rPr>
              <a:t>th</a:t>
            </a:r>
            <a:r>
              <a:rPr lang="en-US" altLang="en-US" sz="3200" dirty="0">
                <a:solidFill>
                  <a:srgbClr val="009A44"/>
                </a:solidFill>
                <a:latin typeface="+mn-lt"/>
              </a:rPr>
              <a:t> century:</a:t>
            </a:r>
          </a:p>
          <a:p>
            <a:pPr eaLnBrk="1" hangingPunct="1"/>
            <a:endParaRPr lang="en-US" sz="2000" dirty="0"/>
          </a:p>
          <a:p>
            <a:pPr eaLnBrk="1" hangingPunct="1">
              <a:lnSpc>
                <a:spcPct val="150000"/>
              </a:lnSpc>
            </a:pPr>
            <a:r>
              <a:rPr lang="en-US" sz="2000" dirty="0">
                <a:latin typeface="+mn-lt"/>
              </a:rPr>
              <a:t>“The four </a:t>
            </a:r>
            <a:r>
              <a:rPr lang="en-US" sz="2000" dirty="0" err="1">
                <a:latin typeface="+mn-lt"/>
              </a:rPr>
              <a:t>epistemicides</a:t>
            </a:r>
            <a:r>
              <a:rPr lang="en-US" sz="2000" dirty="0">
                <a:latin typeface="+mn-lt"/>
              </a:rPr>
              <a:t>” </a:t>
            </a:r>
          </a:p>
          <a:p>
            <a:pPr marL="685800" lvl="1" indent="-228600" eaLnBrk="1" hangingPunct="1">
              <a:lnSpc>
                <a:spcPct val="150000"/>
              </a:lnSpc>
              <a:buAutoNum type="arabicParenBoth"/>
            </a:pPr>
            <a:r>
              <a:rPr lang="en-US" sz="2000" dirty="0">
                <a:latin typeface="+mn-lt"/>
              </a:rPr>
              <a:t> the conquest of Al-Andalus, the expulsion of Muslims and Jews from Europe, </a:t>
            </a:r>
          </a:p>
          <a:p>
            <a:pPr marL="685800" lvl="1" indent="-228600" eaLnBrk="1" hangingPunct="1">
              <a:lnSpc>
                <a:spcPct val="150000"/>
              </a:lnSpc>
              <a:buAutoNum type="arabicParenBoth"/>
            </a:pPr>
            <a:r>
              <a:rPr lang="en-US" sz="2000" dirty="0">
                <a:latin typeface="+mn-lt"/>
              </a:rPr>
              <a:t> the conquest of the Indigenous Peoples of the Americas started by the Spanish, continued by the French and the English </a:t>
            </a:r>
          </a:p>
          <a:p>
            <a:pPr marL="685800" lvl="1" indent="-228600" eaLnBrk="1" hangingPunct="1">
              <a:lnSpc>
                <a:spcPct val="150000"/>
              </a:lnSpc>
              <a:buAutoNum type="arabicParenBoth"/>
            </a:pPr>
            <a:r>
              <a:rPr lang="en-US" sz="2000" dirty="0">
                <a:latin typeface="+mn-lt"/>
              </a:rPr>
              <a:t> creation of the slave trade that resulted in millions being killed in Africa and at sea</a:t>
            </a:r>
          </a:p>
          <a:p>
            <a:pPr marL="685800" lvl="1" indent="-228600" eaLnBrk="1" hangingPunct="1">
              <a:lnSpc>
                <a:spcPct val="150000"/>
              </a:lnSpc>
              <a:buAutoNum type="arabicParenBoth"/>
            </a:pPr>
            <a:r>
              <a:rPr lang="en-US" sz="2000" dirty="0">
                <a:latin typeface="+mn-lt"/>
              </a:rPr>
              <a:t> the killing of millions of Indo-European women, mostly through burning at the stake as witches</a:t>
            </a:r>
          </a:p>
          <a:p>
            <a:pPr marL="685800" lvl="1" indent="-228600" eaLnBrk="1" hangingPunct="1">
              <a:buAutoNum type="arabicParenBoth"/>
            </a:pPr>
            <a:endParaRPr lang="en-US" sz="2000" dirty="0">
              <a:latin typeface="+mn-lt"/>
            </a:endParaRPr>
          </a:p>
          <a:p>
            <a:pPr marL="685800" lvl="1" indent="-228600" eaLnBrk="1" hangingPunct="1">
              <a:buAutoNum type="arabicParenBoth"/>
            </a:pPr>
            <a:endParaRPr lang="en-US" sz="2000" dirty="0">
              <a:latin typeface="+mn-lt"/>
            </a:endParaRPr>
          </a:p>
          <a:p>
            <a:pPr eaLnBrk="1" hangingPunct="1"/>
            <a:r>
              <a:rPr lang="en-US" sz="2000" dirty="0">
                <a:latin typeface="+mn-lt"/>
              </a:rPr>
              <a:t>“These conquests transformed Europe from being at the periphery of an earlier dominant Islamic </a:t>
            </a:r>
            <a:r>
              <a:rPr lang="en-US" sz="2000" dirty="0" err="1">
                <a:latin typeface="+mn-lt"/>
              </a:rPr>
              <a:t>centre</a:t>
            </a:r>
            <a:r>
              <a:rPr lang="en-US" sz="2000" dirty="0">
                <a:latin typeface="+mn-lt"/>
              </a:rPr>
              <a:t> of intellectual power to being </a:t>
            </a:r>
            <a:r>
              <a:rPr lang="en-US" sz="2000" dirty="0" err="1">
                <a:latin typeface="+mn-lt"/>
              </a:rPr>
              <a:t>centre</a:t>
            </a:r>
            <a:r>
              <a:rPr lang="en-US" sz="2000" dirty="0">
                <a:latin typeface="+mn-lt"/>
              </a:rPr>
              <a:t> stage.” (Hall &amp; Tanden 2017)</a:t>
            </a:r>
            <a:endParaRPr lang="en-US" altLang="en-US" sz="4800" dirty="0">
              <a:latin typeface="+mn-lt"/>
            </a:endParaRPr>
          </a:p>
        </p:txBody>
      </p:sp>
      <p:sp>
        <p:nvSpPr>
          <p:cNvPr id="7" name="TextBox 6">
            <a:extLst>
              <a:ext uri="{FF2B5EF4-FFF2-40B4-BE49-F238E27FC236}">
                <a16:creationId xmlns:a16="http://schemas.microsoft.com/office/drawing/2014/main" id="{64D6CDB6-2E58-80ED-50D5-71DB9DCD7D96}"/>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163493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1DF22E-AFE1-4C5A-85A1-BB4C6BF4F5A4}"/>
              </a:ext>
            </a:extLst>
          </p:cNvPr>
          <p:cNvSpPr txBox="1">
            <a:spLocks/>
          </p:cNvSpPr>
          <p:nvPr/>
        </p:nvSpPr>
        <p:spPr>
          <a:xfrm>
            <a:off x="3552995" y="2109787"/>
            <a:ext cx="4764155" cy="2981326"/>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3200" dirty="0">
                <a:solidFill>
                  <a:srgbClr val="009A44"/>
                </a:solidFill>
                <a:latin typeface="+mn-lt"/>
              </a:rPr>
              <a:t>November 1660:</a:t>
            </a:r>
            <a:br>
              <a:rPr lang="en-US" altLang="en-US" sz="3200" dirty="0">
                <a:latin typeface="+mn-lt"/>
              </a:rPr>
            </a:br>
            <a:r>
              <a:rPr lang="en-US" altLang="en-US" sz="3200" dirty="0">
                <a:latin typeface="+mn-lt"/>
              </a:rPr>
              <a:t>the western world’s first “learned society” was founded by royal charter by </a:t>
            </a:r>
            <a:br>
              <a:rPr lang="en-US" altLang="en-US" sz="3200" dirty="0">
                <a:latin typeface="+mn-lt"/>
              </a:rPr>
            </a:br>
            <a:r>
              <a:rPr lang="en-US" altLang="en-US" sz="3200" dirty="0">
                <a:latin typeface="+mn-lt"/>
              </a:rPr>
              <a:t>King Charles II of England.</a:t>
            </a:r>
          </a:p>
        </p:txBody>
      </p:sp>
      <p:pic>
        <p:nvPicPr>
          <p:cNvPr id="4" name="Picture 2" descr="image of the coat of arms of the royal society of England">
            <a:extLst>
              <a:ext uri="{FF2B5EF4-FFF2-40B4-BE49-F238E27FC236}">
                <a16:creationId xmlns:a16="http://schemas.microsoft.com/office/drawing/2014/main" id="{7ECE00D1-8FAD-4129-AB13-8CC098E04A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2975" y="2109788"/>
            <a:ext cx="28765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DF2F2D0-D570-4C79-8F9F-BBB3AD298162}"/>
              </a:ext>
            </a:extLst>
          </p:cNvPr>
          <p:cNvSpPr txBox="1"/>
          <p:nvPr/>
        </p:nvSpPr>
        <p:spPr>
          <a:xfrm>
            <a:off x="8864600" y="5321300"/>
            <a:ext cx="2981325" cy="215900"/>
          </a:xfrm>
          <a:prstGeom prst="rect">
            <a:avLst/>
          </a:prstGeom>
          <a:noFill/>
        </p:spPr>
        <p:txBody>
          <a:bodyPr>
            <a:spAutoFit/>
          </a:bodyPr>
          <a:lstStyle/>
          <a:p>
            <a:pPr>
              <a:defRPr/>
            </a:pPr>
            <a:r>
              <a:rPr lang="en-US" sz="800" dirty="0">
                <a:solidFill>
                  <a:schemeClr val="bg2">
                    <a:lumMod val="50000"/>
                  </a:schemeClr>
                </a:solidFill>
              </a:rPr>
              <a:t>https://pictures.royalsociety.org/image-rs-9673</a:t>
            </a:r>
          </a:p>
        </p:txBody>
      </p:sp>
      <p:sp>
        <p:nvSpPr>
          <p:cNvPr id="7" name="TextBox 6">
            <a:extLst>
              <a:ext uri="{FF2B5EF4-FFF2-40B4-BE49-F238E27FC236}">
                <a16:creationId xmlns:a16="http://schemas.microsoft.com/office/drawing/2014/main" id="{64D6CDB6-2E58-80ED-50D5-71DB9DCD7D96}"/>
              </a:ext>
            </a:extLst>
          </p:cNvPr>
          <p:cNvSpPr txBox="1"/>
          <p:nvPr/>
        </p:nvSpPr>
        <p:spPr>
          <a:xfrm>
            <a:off x="1" y="6211669"/>
            <a:ext cx="4918312" cy="646331"/>
          </a:xfrm>
          <a:prstGeom prst="rect">
            <a:avLst/>
          </a:prstGeom>
          <a:noFill/>
        </p:spPr>
        <p:txBody>
          <a:bodyPr wrap="square" rtlCol="0">
            <a:spAutoFit/>
          </a:bodyPr>
          <a:lstStyle/>
          <a:p>
            <a:pPr algn="r"/>
            <a:r>
              <a:rPr lang="en-US" dirty="0">
                <a:solidFill>
                  <a:schemeClr val="bg2">
                    <a:lumMod val="75000"/>
                  </a:schemeClr>
                </a:solidFill>
              </a:rPr>
              <a:t>CC-BY 4.0 License 2024 Devon Olson, MLIS, AHIP</a:t>
            </a:r>
          </a:p>
          <a:p>
            <a:pPr algn="r"/>
            <a:endParaRPr lang="en-US" dirty="0">
              <a:solidFill>
                <a:schemeClr val="bg2">
                  <a:lumMod val="75000"/>
                </a:schemeClr>
              </a:solidFill>
            </a:endParaRPr>
          </a:p>
        </p:txBody>
      </p:sp>
    </p:spTree>
    <p:extLst>
      <p:ext uri="{BB962C8B-B14F-4D97-AF65-F5344CB8AC3E}">
        <p14:creationId xmlns:p14="http://schemas.microsoft.com/office/powerpoint/2010/main" val="2256568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91457</TotalTime>
  <Words>4113</Words>
  <Application>Microsoft Office PowerPoint</Application>
  <PresentationFormat>Widescreen</PresentationFormat>
  <Paragraphs>430</Paragraphs>
  <Slides>61</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Calibri Light</vt:lpstr>
      <vt:lpstr>Edwardian Script ITC</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March 6 1665, Henry Oldenburg stapled together the “philosophical” treatises the Society had received and thus the first ever scholarly journal was created.*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also 1998: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2013: just five for-profit publishing companies,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UND School of Medicine &amp; Health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John</dc:creator>
  <cp:lastModifiedBy>Olson, Devon</cp:lastModifiedBy>
  <cp:revision>133</cp:revision>
  <dcterms:created xsi:type="dcterms:W3CDTF">2017-09-28T19:33:39Z</dcterms:created>
  <dcterms:modified xsi:type="dcterms:W3CDTF">2024-02-06T19:58:07Z</dcterms:modified>
</cp:coreProperties>
</file>