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5" r:id="rId3"/>
    <p:sldId id="259" r:id="rId4"/>
    <p:sldId id="262" r:id="rId5"/>
    <p:sldId id="272" r:id="rId6"/>
    <p:sldId id="275" r:id="rId7"/>
    <p:sldId id="273" r:id="rId8"/>
    <p:sldId id="277" r:id="rId9"/>
    <p:sldId id="266" r:id="rId10"/>
    <p:sldId id="278" r:id="rId11"/>
    <p:sldId id="283" r:id="rId12"/>
    <p:sldId id="267" r:id="rId13"/>
    <p:sldId id="281" r:id="rId14"/>
    <p:sldId id="282" r:id="rId15"/>
    <p:sldId id="274" r:id="rId16"/>
    <p:sldId id="276" r:id="rId17"/>
    <p:sldId id="270" r:id="rId18"/>
    <p:sldId id="271" r:id="rId19"/>
    <p:sldId id="280" r:id="rId20"/>
    <p:sldId id="269" r:id="rId21"/>
    <p:sldId id="257" r:id="rId22"/>
    <p:sldId id="263" r:id="rId23"/>
    <p:sldId id="261"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EA752-7D56-4323-B536-A141DAC8C22D}" v="270" dt="2024-06-26T22:08:13.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94660"/>
  </p:normalViewPr>
  <p:slideViewPr>
    <p:cSldViewPr snapToGrid="0">
      <p:cViewPr varScale="1">
        <p:scale>
          <a:sx n="72" d="100"/>
          <a:sy n="72" d="100"/>
        </p:scale>
        <p:origin x="60"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8087D1-0E63-4531-8353-B3B2CF45885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93F1128D-A653-4CF7-8077-A237435FED92}">
      <dgm:prSet/>
      <dgm:spPr/>
      <dgm:t>
        <a:bodyPr/>
        <a:lstStyle/>
        <a:p>
          <a:r>
            <a:rPr lang="en-US" dirty="0"/>
            <a:t>What Are OER?</a:t>
          </a:r>
        </a:p>
      </dgm:t>
    </dgm:pt>
    <dgm:pt modelId="{364F1622-8823-4406-819A-BD89A4CCAC3E}" type="parTrans" cxnId="{9C1C8F1A-395A-426E-8988-3742CE51C719}">
      <dgm:prSet/>
      <dgm:spPr/>
      <dgm:t>
        <a:bodyPr/>
        <a:lstStyle/>
        <a:p>
          <a:endParaRPr lang="en-US"/>
        </a:p>
      </dgm:t>
    </dgm:pt>
    <dgm:pt modelId="{99192ABB-F4C1-40BD-9A4D-372577AE86C7}" type="sibTrans" cxnId="{9C1C8F1A-395A-426E-8988-3742CE51C719}">
      <dgm:prSet/>
      <dgm:spPr/>
      <dgm:t>
        <a:bodyPr/>
        <a:lstStyle/>
        <a:p>
          <a:endParaRPr lang="en-US"/>
        </a:p>
      </dgm:t>
    </dgm:pt>
    <dgm:pt modelId="{7382482B-8A50-4625-BAD9-904D2AAC606B}">
      <dgm:prSet/>
      <dgm:spPr/>
      <dgm:t>
        <a:bodyPr/>
        <a:lstStyle/>
        <a:p>
          <a:r>
            <a:rPr lang="en-US" dirty="0"/>
            <a:t>Why Use OER?</a:t>
          </a:r>
        </a:p>
      </dgm:t>
    </dgm:pt>
    <dgm:pt modelId="{B199AE03-F896-41B5-A27F-F9768ED7A7EB}" type="parTrans" cxnId="{2BD9B09E-A566-49E9-8FFB-F0333D872065}">
      <dgm:prSet/>
      <dgm:spPr/>
      <dgm:t>
        <a:bodyPr/>
        <a:lstStyle/>
        <a:p>
          <a:endParaRPr lang="en-US"/>
        </a:p>
      </dgm:t>
    </dgm:pt>
    <dgm:pt modelId="{3D7E9644-B0EF-42CD-94DD-C16A732DC89D}" type="sibTrans" cxnId="{2BD9B09E-A566-49E9-8FFB-F0333D872065}">
      <dgm:prSet/>
      <dgm:spPr/>
      <dgm:t>
        <a:bodyPr/>
        <a:lstStyle/>
        <a:p>
          <a:endParaRPr lang="en-US"/>
        </a:p>
      </dgm:t>
    </dgm:pt>
    <dgm:pt modelId="{285AD559-F61B-4676-AF40-DB8248AECA0E}">
      <dgm:prSet/>
      <dgm:spPr/>
      <dgm:t>
        <a:bodyPr/>
        <a:lstStyle/>
        <a:p>
          <a:r>
            <a:rPr lang="en-US" dirty="0"/>
            <a:t>Licensing</a:t>
          </a:r>
        </a:p>
      </dgm:t>
    </dgm:pt>
    <dgm:pt modelId="{14165F4B-E041-4F71-BE98-FD1F4CC2449E}" type="parTrans" cxnId="{102E1B17-2866-41DA-AA6B-81760FE001AA}">
      <dgm:prSet/>
      <dgm:spPr/>
      <dgm:t>
        <a:bodyPr/>
        <a:lstStyle/>
        <a:p>
          <a:endParaRPr lang="en-US"/>
        </a:p>
      </dgm:t>
    </dgm:pt>
    <dgm:pt modelId="{D9092BBC-57FF-4828-B6BB-E25F9DF73B1A}" type="sibTrans" cxnId="{102E1B17-2866-41DA-AA6B-81760FE001AA}">
      <dgm:prSet/>
      <dgm:spPr/>
      <dgm:t>
        <a:bodyPr/>
        <a:lstStyle/>
        <a:p>
          <a:endParaRPr lang="en-US"/>
        </a:p>
      </dgm:t>
    </dgm:pt>
    <dgm:pt modelId="{C63E4497-0130-4982-9F83-BF0E046C59C9}">
      <dgm:prSet/>
      <dgm:spPr/>
      <dgm:t>
        <a:bodyPr/>
        <a:lstStyle/>
        <a:p>
          <a:r>
            <a:rPr lang="en-US" dirty="0"/>
            <a:t>OER Repositories</a:t>
          </a:r>
        </a:p>
      </dgm:t>
    </dgm:pt>
    <dgm:pt modelId="{2864B518-5336-4F2B-891E-490FB8C36DA3}" type="parTrans" cxnId="{7688AEFA-0D60-4346-9AA2-7C504313024C}">
      <dgm:prSet/>
      <dgm:spPr/>
      <dgm:t>
        <a:bodyPr/>
        <a:lstStyle/>
        <a:p>
          <a:endParaRPr lang="en-US"/>
        </a:p>
      </dgm:t>
    </dgm:pt>
    <dgm:pt modelId="{3475A36D-F011-4D28-BDE7-6CD0BCCBEE0E}" type="sibTrans" cxnId="{7688AEFA-0D60-4346-9AA2-7C504313024C}">
      <dgm:prSet/>
      <dgm:spPr/>
      <dgm:t>
        <a:bodyPr/>
        <a:lstStyle/>
        <a:p>
          <a:endParaRPr lang="en-US"/>
        </a:p>
      </dgm:t>
    </dgm:pt>
    <dgm:pt modelId="{4469AD98-2D67-4D1A-95A6-6B359404EA8F}">
      <dgm:prSet/>
      <dgm:spPr/>
      <dgm:t>
        <a:bodyPr/>
        <a:lstStyle/>
        <a:p>
          <a:r>
            <a:rPr lang="en-US" dirty="0"/>
            <a:t>Questions/Final Thoughts</a:t>
          </a:r>
        </a:p>
      </dgm:t>
    </dgm:pt>
    <dgm:pt modelId="{EBEDE88C-0C58-4018-81A0-89DEC1EC3DB9}" type="sibTrans" cxnId="{8ADD194A-E21E-4A7A-B36C-9F7E4C59CEA3}">
      <dgm:prSet/>
      <dgm:spPr/>
      <dgm:t>
        <a:bodyPr/>
        <a:lstStyle/>
        <a:p>
          <a:endParaRPr lang="en-US"/>
        </a:p>
      </dgm:t>
    </dgm:pt>
    <dgm:pt modelId="{183A8E77-EA5C-4670-8A3B-6380A2A5B133}" type="parTrans" cxnId="{8ADD194A-E21E-4A7A-B36C-9F7E4C59CEA3}">
      <dgm:prSet/>
      <dgm:spPr/>
      <dgm:t>
        <a:bodyPr/>
        <a:lstStyle/>
        <a:p>
          <a:endParaRPr lang="en-US"/>
        </a:p>
      </dgm:t>
    </dgm:pt>
    <dgm:pt modelId="{C45F5A7C-76BD-48B0-A018-41F0EE1EF5E5}" type="pres">
      <dgm:prSet presAssocID="{E88087D1-0E63-4531-8353-B3B2CF458857}" presName="outerComposite" presStyleCnt="0">
        <dgm:presLayoutVars>
          <dgm:chMax val="5"/>
          <dgm:dir/>
          <dgm:resizeHandles val="exact"/>
        </dgm:presLayoutVars>
      </dgm:prSet>
      <dgm:spPr/>
    </dgm:pt>
    <dgm:pt modelId="{3EBEB062-CD81-4DB3-B8BB-5A16954CCA9E}" type="pres">
      <dgm:prSet presAssocID="{E88087D1-0E63-4531-8353-B3B2CF458857}" presName="dummyMaxCanvas" presStyleCnt="0">
        <dgm:presLayoutVars/>
      </dgm:prSet>
      <dgm:spPr/>
    </dgm:pt>
    <dgm:pt modelId="{EC360674-43E0-4550-9712-ECEADC46EFE5}" type="pres">
      <dgm:prSet presAssocID="{E88087D1-0E63-4531-8353-B3B2CF458857}" presName="FiveNodes_1" presStyleLbl="node1" presStyleIdx="0" presStyleCnt="5" custLinFactNeighborY="-4169">
        <dgm:presLayoutVars>
          <dgm:bulletEnabled val="1"/>
        </dgm:presLayoutVars>
      </dgm:prSet>
      <dgm:spPr/>
    </dgm:pt>
    <dgm:pt modelId="{9D8C682A-EE94-4137-B5F2-340B329A17B9}" type="pres">
      <dgm:prSet presAssocID="{E88087D1-0E63-4531-8353-B3B2CF458857}" presName="FiveNodes_2" presStyleLbl="node1" presStyleIdx="1" presStyleCnt="5">
        <dgm:presLayoutVars>
          <dgm:bulletEnabled val="1"/>
        </dgm:presLayoutVars>
      </dgm:prSet>
      <dgm:spPr/>
    </dgm:pt>
    <dgm:pt modelId="{0CB2C46A-310B-4A6B-BC6E-0F7A74B8B69E}" type="pres">
      <dgm:prSet presAssocID="{E88087D1-0E63-4531-8353-B3B2CF458857}" presName="FiveNodes_3" presStyleLbl="node1" presStyleIdx="2" presStyleCnt="5" custLinFactNeighborX="3092" custLinFactNeighborY="2780">
        <dgm:presLayoutVars>
          <dgm:bulletEnabled val="1"/>
        </dgm:presLayoutVars>
      </dgm:prSet>
      <dgm:spPr/>
    </dgm:pt>
    <dgm:pt modelId="{8F143C98-4E00-4C0C-8B21-3E5554718A33}" type="pres">
      <dgm:prSet presAssocID="{E88087D1-0E63-4531-8353-B3B2CF458857}" presName="FiveNodes_4" presStyleLbl="node1" presStyleIdx="3" presStyleCnt="5">
        <dgm:presLayoutVars>
          <dgm:bulletEnabled val="1"/>
        </dgm:presLayoutVars>
      </dgm:prSet>
      <dgm:spPr/>
    </dgm:pt>
    <dgm:pt modelId="{D07A9B9E-3F0B-4839-A065-A18914A9FE73}" type="pres">
      <dgm:prSet presAssocID="{E88087D1-0E63-4531-8353-B3B2CF458857}" presName="FiveNodes_5" presStyleLbl="node1" presStyleIdx="4" presStyleCnt="5" custLinFactNeighborX="0" custLinFactNeighborY="8083">
        <dgm:presLayoutVars>
          <dgm:bulletEnabled val="1"/>
        </dgm:presLayoutVars>
      </dgm:prSet>
      <dgm:spPr/>
    </dgm:pt>
    <dgm:pt modelId="{4D14ECD7-A859-4353-86ED-D4612EA40693}" type="pres">
      <dgm:prSet presAssocID="{E88087D1-0E63-4531-8353-B3B2CF458857}" presName="FiveConn_1-2" presStyleLbl="fgAccFollowNode1" presStyleIdx="0" presStyleCnt="4">
        <dgm:presLayoutVars>
          <dgm:bulletEnabled val="1"/>
        </dgm:presLayoutVars>
      </dgm:prSet>
      <dgm:spPr/>
    </dgm:pt>
    <dgm:pt modelId="{A6004B6B-2359-4871-8D7B-4EDD05151DB9}" type="pres">
      <dgm:prSet presAssocID="{E88087D1-0E63-4531-8353-B3B2CF458857}" presName="FiveConn_2-3" presStyleLbl="fgAccFollowNode1" presStyleIdx="1" presStyleCnt="4">
        <dgm:presLayoutVars>
          <dgm:bulletEnabled val="1"/>
        </dgm:presLayoutVars>
      </dgm:prSet>
      <dgm:spPr/>
    </dgm:pt>
    <dgm:pt modelId="{1AD8183B-FBC9-4252-95CE-68867772B8BC}" type="pres">
      <dgm:prSet presAssocID="{E88087D1-0E63-4531-8353-B3B2CF458857}" presName="FiveConn_3-4" presStyleLbl="fgAccFollowNode1" presStyleIdx="2" presStyleCnt="4">
        <dgm:presLayoutVars>
          <dgm:bulletEnabled val="1"/>
        </dgm:presLayoutVars>
      </dgm:prSet>
      <dgm:spPr/>
    </dgm:pt>
    <dgm:pt modelId="{63C6F5B5-9776-454D-A74D-E1087ECE878D}" type="pres">
      <dgm:prSet presAssocID="{E88087D1-0E63-4531-8353-B3B2CF458857}" presName="FiveConn_4-5" presStyleLbl="fgAccFollowNode1" presStyleIdx="3" presStyleCnt="4">
        <dgm:presLayoutVars>
          <dgm:bulletEnabled val="1"/>
        </dgm:presLayoutVars>
      </dgm:prSet>
      <dgm:spPr/>
    </dgm:pt>
    <dgm:pt modelId="{9CAD8AFA-9382-4A91-B8B6-D5F3B9555C67}" type="pres">
      <dgm:prSet presAssocID="{E88087D1-0E63-4531-8353-B3B2CF458857}" presName="FiveNodes_1_text" presStyleLbl="node1" presStyleIdx="4" presStyleCnt="5">
        <dgm:presLayoutVars>
          <dgm:bulletEnabled val="1"/>
        </dgm:presLayoutVars>
      </dgm:prSet>
      <dgm:spPr/>
    </dgm:pt>
    <dgm:pt modelId="{CC73E930-AB33-4A46-AEF4-6FE4EEF0E79C}" type="pres">
      <dgm:prSet presAssocID="{E88087D1-0E63-4531-8353-B3B2CF458857}" presName="FiveNodes_2_text" presStyleLbl="node1" presStyleIdx="4" presStyleCnt="5">
        <dgm:presLayoutVars>
          <dgm:bulletEnabled val="1"/>
        </dgm:presLayoutVars>
      </dgm:prSet>
      <dgm:spPr/>
    </dgm:pt>
    <dgm:pt modelId="{05556BCE-6C68-444C-8EC4-6D0B1545329A}" type="pres">
      <dgm:prSet presAssocID="{E88087D1-0E63-4531-8353-B3B2CF458857}" presName="FiveNodes_3_text" presStyleLbl="node1" presStyleIdx="4" presStyleCnt="5">
        <dgm:presLayoutVars>
          <dgm:bulletEnabled val="1"/>
        </dgm:presLayoutVars>
      </dgm:prSet>
      <dgm:spPr/>
    </dgm:pt>
    <dgm:pt modelId="{CB514BBD-8869-479F-B419-EA5250A07AD8}" type="pres">
      <dgm:prSet presAssocID="{E88087D1-0E63-4531-8353-B3B2CF458857}" presName="FiveNodes_4_text" presStyleLbl="node1" presStyleIdx="4" presStyleCnt="5">
        <dgm:presLayoutVars>
          <dgm:bulletEnabled val="1"/>
        </dgm:presLayoutVars>
      </dgm:prSet>
      <dgm:spPr/>
    </dgm:pt>
    <dgm:pt modelId="{1D1CBB14-2821-4F9B-84D2-177FD510EC00}" type="pres">
      <dgm:prSet presAssocID="{E88087D1-0E63-4531-8353-B3B2CF458857}" presName="FiveNodes_5_text" presStyleLbl="node1" presStyleIdx="4" presStyleCnt="5">
        <dgm:presLayoutVars>
          <dgm:bulletEnabled val="1"/>
        </dgm:presLayoutVars>
      </dgm:prSet>
      <dgm:spPr/>
    </dgm:pt>
  </dgm:ptLst>
  <dgm:cxnLst>
    <dgm:cxn modelId="{7B9A310B-0B42-45A5-9788-0D65EAD7AFC4}" type="presOf" srcId="{C63E4497-0130-4982-9F83-BF0E046C59C9}" destId="{8F143C98-4E00-4C0C-8B21-3E5554718A33}" srcOrd="0" destOrd="0" presId="urn:microsoft.com/office/officeart/2005/8/layout/vProcess5"/>
    <dgm:cxn modelId="{4B46260C-35F1-4498-9AC8-542D0439BBA2}" type="presOf" srcId="{7382482B-8A50-4625-BAD9-904D2AAC606B}" destId="{CC73E930-AB33-4A46-AEF4-6FE4EEF0E79C}" srcOrd="1" destOrd="0" presId="urn:microsoft.com/office/officeart/2005/8/layout/vProcess5"/>
    <dgm:cxn modelId="{102E1B17-2866-41DA-AA6B-81760FE001AA}" srcId="{E88087D1-0E63-4531-8353-B3B2CF458857}" destId="{285AD559-F61B-4676-AF40-DB8248AECA0E}" srcOrd="2" destOrd="0" parTransId="{14165F4B-E041-4F71-BE98-FD1F4CC2449E}" sibTransId="{D9092BBC-57FF-4828-B6BB-E25F9DF73B1A}"/>
    <dgm:cxn modelId="{9C1C8F1A-395A-426E-8988-3742CE51C719}" srcId="{E88087D1-0E63-4531-8353-B3B2CF458857}" destId="{93F1128D-A653-4CF7-8077-A237435FED92}" srcOrd="0" destOrd="0" parTransId="{364F1622-8823-4406-819A-BD89A4CCAC3E}" sibTransId="{99192ABB-F4C1-40BD-9A4D-372577AE86C7}"/>
    <dgm:cxn modelId="{3A7EBE25-9069-4A25-8F94-796DFECE7F3F}" type="presOf" srcId="{3475A36D-F011-4D28-BDE7-6CD0BCCBEE0E}" destId="{63C6F5B5-9776-454D-A74D-E1087ECE878D}" srcOrd="0" destOrd="0" presId="urn:microsoft.com/office/officeart/2005/8/layout/vProcess5"/>
    <dgm:cxn modelId="{5A3FEE41-642E-45B2-BDA6-01BA29D1F665}" type="presOf" srcId="{C63E4497-0130-4982-9F83-BF0E046C59C9}" destId="{CB514BBD-8869-479F-B419-EA5250A07AD8}" srcOrd="1" destOrd="0" presId="urn:microsoft.com/office/officeart/2005/8/layout/vProcess5"/>
    <dgm:cxn modelId="{8ADD194A-E21E-4A7A-B36C-9F7E4C59CEA3}" srcId="{E88087D1-0E63-4531-8353-B3B2CF458857}" destId="{4469AD98-2D67-4D1A-95A6-6B359404EA8F}" srcOrd="4" destOrd="0" parTransId="{183A8E77-EA5C-4670-8A3B-6380A2A5B133}" sibTransId="{EBEDE88C-0C58-4018-81A0-89DEC1EC3DB9}"/>
    <dgm:cxn modelId="{DB39254B-07A2-4B84-B697-B311DCCCC94B}" type="presOf" srcId="{99192ABB-F4C1-40BD-9A4D-372577AE86C7}" destId="{4D14ECD7-A859-4353-86ED-D4612EA40693}" srcOrd="0" destOrd="0" presId="urn:microsoft.com/office/officeart/2005/8/layout/vProcess5"/>
    <dgm:cxn modelId="{9FD7C16C-E012-49A5-B7EA-127A68BF73E1}" type="presOf" srcId="{285AD559-F61B-4676-AF40-DB8248AECA0E}" destId="{0CB2C46A-310B-4A6B-BC6E-0F7A74B8B69E}" srcOrd="0" destOrd="0" presId="urn:microsoft.com/office/officeart/2005/8/layout/vProcess5"/>
    <dgm:cxn modelId="{0F3B6859-E3C4-488C-89BE-D843B2000C94}" type="presOf" srcId="{4469AD98-2D67-4D1A-95A6-6B359404EA8F}" destId="{D07A9B9E-3F0B-4839-A065-A18914A9FE73}" srcOrd="0" destOrd="0" presId="urn:microsoft.com/office/officeart/2005/8/layout/vProcess5"/>
    <dgm:cxn modelId="{70053D94-CA2C-48E9-992E-95C90A6FD558}" type="presOf" srcId="{285AD559-F61B-4676-AF40-DB8248AECA0E}" destId="{05556BCE-6C68-444C-8EC4-6D0B1545329A}" srcOrd="1" destOrd="0" presId="urn:microsoft.com/office/officeart/2005/8/layout/vProcess5"/>
    <dgm:cxn modelId="{2BD9B09E-A566-49E9-8FFB-F0333D872065}" srcId="{E88087D1-0E63-4531-8353-B3B2CF458857}" destId="{7382482B-8A50-4625-BAD9-904D2AAC606B}" srcOrd="1" destOrd="0" parTransId="{B199AE03-F896-41B5-A27F-F9768ED7A7EB}" sibTransId="{3D7E9644-B0EF-42CD-94DD-C16A732DC89D}"/>
    <dgm:cxn modelId="{E192E3BD-0DBC-45B4-9C8D-0D106F46DC64}" type="presOf" srcId="{7382482B-8A50-4625-BAD9-904D2AAC606B}" destId="{9D8C682A-EE94-4137-B5F2-340B329A17B9}" srcOrd="0" destOrd="0" presId="urn:microsoft.com/office/officeart/2005/8/layout/vProcess5"/>
    <dgm:cxn modelId="{D2C47ACC-C472-4D78-9913-9DC4DB0665C1}" type="presOf" srcId="{93F1128D-A653-4CF7-8077-A237435FED92}" destId="{9CAD8AFA-9382-4A91-B8B6-D5F3B9555C67}" srcOrd="1" destOrd="0" presId="urn:microsoft.com/office/officeart/2005/8/layout/vProcess5"/>
    <dgm:cxn modelId="{02FFA2CD-4098-4519-88B4-7752EFD26288}" type="presOf" srcId="{D9092BBC-57FF-4828-B6BB-E25F9DF73B1A}" destId="{1AD8183B-FBC9-4252-95CE-68867772B8BC}" srcOrd="0" destOrd="0" presId="urn:microsoft.com/office/officeart/2005/8/layout/vProcess5"/>
    <dgm:cxn modelId="{D12A3DD4-30D9-466D-BD13-A646E075B2B8}" type="presOf" srcId="{4469AD98-2D67-4D1A-95A6-6B359404EA8F}" destId="{1D1CBB14-2821-4F9B-84D2-177FD510EC00}" srcOrd="1" destOrd="0" presId="urn:microsoft.com/office/officeart/2005/8/layout/vProcess5"/>
    <dgm:cxn modelId="{FA2A5BDB-1627-4C36-9C56-F725A4712056}" type="presOf" srcId="{E88087D1-0E63-4531-8353-B3B2CF458857}" destId="{C45F5A7C-76BD-48B0-A018-41F0EE1EF5E5}" srcOrd="0" destOrd="0" presId="urn:microsoft.com/office/officeart/2005/8/layout/vProcess5"/>
    <dgm:cxn modelId="{0E9DCBE7-4AF6-4C1C-9732-3E1BB793F751}" type="presOf" srcId="{3D7E9644-B0EF-42CD-94DD-C16A732DC89D}" destId="{A6004B6B-2359-4871-8D7B-4EDD05151DB9}" srcOrd="0" destOrd="0" presId="urn:microsoft.com/office/officeart/2005/8/layout/vProcess5"/>
    <dgm:cxn modelId="{D939CDF2-1DD6-48F0-BE82-73B1EDD58301}" type="presOf" srcId="{93F1128D-A653-4CF7-8077-A237435FED92}" destId="{EC360674-43E0-4550-9712-ECEADC46EFE5}" srcOrd="0" destOrd="0" presId="urn:microsoft.com/office/officeart/2005/8/layout/vProcess5"/>
    <dgm:cxn modelId="{7688AEFA-0D60-4346-9AA2-7C504313024C}" srcId="{E88087D1-0E63-4531-8353-B3B2CF458857}" destId="{C63E4497-0130-4982-9F83-BF0E046C59C9}" srcOrd="3" destOrd="0" parTransId="{2864B518-5336-4F2B-891E-490FB8C36DA3}" sibTransId="{3475A36D-F011-4D28-BDE7-6CD0BCCBEE0E}"/>
    <dgm:cxn modelId="{1AB6994C-0151-46B9-89E0-897C83E1D11C}" type="presParOf" srcId="{C45F5A7C-76BD-48B0-A018-41F0EE1EF5E5}" destId="{3EBEB062-CD81-4DB3-B8BB-5A16954CCA9E}" srcOrd="0" destOrd="0" presId="urn:microsoft.com/office/officeart/2005/8/layout/vProcess5"/>
    <dgm:cxn modelId="{8356B0E5-8FCA-4911-B1C8-0B1DED067ACC}" type="presParOf" srcId="{C45F5A7C-76BD-48B0-A018-41F0EE1EF5E5}" destId="{EC360674-43E0-4550-9712-ECEADC46EFE5}" srcOrd="1" destOrd="0" presId="urn:microsoft.com/office/officeart/2005/8/layout/vProcess5"/>
    <dgm:cxn modelId="{DD0D804E-7CED-48CF-9A7C-8804979F9984}" type="presParOf" srcId="{C45F5A7C-76BD-48B0-A018-41F0EE1EF5E5}" destId="{9D8C682A-EE94-4137-B5F2-340B329A17B9}" srcOrd="2" destOrd="0" presId="urn:microsoft.com/office/officeart/2005/8/layout/vProcess5"/>
    <dgm:cxn modelId="{E6E7B6E2-3ACE-4E38-BCA8-4D4CE5E9BB84}" type="presParOf" srcId="{C45F5A7C-76BD-48B0-A018-41F0EE1EF5E5}" destId="{0CB2C46A-310B-4A6B-BC6E-0F7A74B8B69E}" srcOrd="3" destOrd="0" presId="urn:microsoft.com/office/officeart/2005/8/layout/vProcess5"/>
    <dgm:cxn modelId="{DE1FEA3B-B64A-4585-B739-CC4FE1DD5FCA}" type="presParOf" srcId="{C45F5A7C-76BD-48B0-A018-41F0EE1EF5E5}" destId="{8F143C98-4E00-4C0C-8B21-3E5554718A33}" srcOrd="4" destOrd="0" presId="urn:microsoft.com/office/officeart/2005/8/layout/vProcess5"/>
    <dgm:cxn modelId="{96AA57B4-ADD7-4B04-8789-DF7B94EA38CD}" type="presParOf" srcId="{C45F5A7C-76BD-48B0-A018-41F0EE1EF5E5}" destId="{D07A9B9E-3F0B-4839-A065-A18914A9FE73}" srcOrd="5" destOrd="0" presId="urn:microsoft.com/office/officeart/2005/8/layout/vProcess5"/>
    <dgm:cxn modelId="{51DB2697-0003-41C1-A27B-6FA625D05533}" type="presParOf" srcId="{C45F5A7C-76BD-48B0-A018-41F0EE1EF5E5}" destId="{4D14ECD7-A859-4353-86ED-D4612EA40693}" srcOrd="6" destOrd="0" presId="urn:microsoft.com/office/officeart/2005/8/layout/vProcess5"/>
    <dgm:cxn modelId="{FA8C664D-B00D-4634-9485-41677D2DE479}" type="presParOf" srcId="{C45F5A7C-76BD-48B0-A018-41F0EE1EF5E5}" destId="{A6004B6B-2359-4871-8D7B-4EDD05151DB9}" srcOrd="7" destOrd="0" presId="urn:microsoft.com/office/officeart/2005/8/layout/vProcess5"/>
    <dgm:cxn modelId="{C0148A62-13C3-4A94-BF5D-0436968F3370}" type="presParOf" srcId="{C45F5A7C-76BD-48B0-A018-41F0EE1EF5E5}" destId="{1AD8183B-FBC9-4252-95CE-68867772B8BC}" srcOrd="8" destOrd="0" presId="urn:microsoft.com/office/officeart/2005/8/layout/vProcess5"/>
    <dgm:cxn modelId="{CCA0F356-E4F9-4804-9974-4879A9E6DA06}" type="presParOf" srcId="{C45F5A7C-76BD-48B0-A018-41F0EE1EF5E5}" destId="{63C6F5B5-9776-454D-A74D-E1087ECE878D}" srcOrd="9" destOrd="0" presId="urn:microsoft.com/office/officeart/2005/8/layout/vProcess5"/>
    <dgm:cxn modelId="{1CCA14BA-DD09-462D-9555-EB144031A23E}" type="presParOf" srcId="{C45F5A7C-76BD-48B0-A018-41F0EE1EF5E5}" destId="{9CAD8AFA-9382-4A91-B8B6-D5F3B9555C67}" srcOrd="10" destOrd="0" presId="urn:microsoft.com/office/officeart/2005/8/layout/vProcess5"/>
    <dgm:cxn modelId="{622D3A2A-1534-4671-9E0F-9BBE51998029}" type="presParOf" srcId="{C45F5A7C-76BD-48B0-A018-41F0EE1EF5E5}" destId="{CC73E930-AB33-4A46-AEF4-6FE4EEF0E79C}" srcOrd="11" destOrd="0" presId="urn:microsoft.com/office/officeart/2005/8/layout/vProcess5"/>
    <dgm:cxn modelId="{A78628D9-17CF-42BE-9446-B7344224026E}" type="presParOf" srcId="{C45F5A7C-76BD-48B0-A018-41F0EE1EF5E5}" destId="{05556BCE-6C68-444C-8EC4-6D0B1545329A}" srcOrd="12" destOrd="0" presId="urn:microsoft.com/office/officeart/2005/8/layout/vProcess5"/>
    <dgm:cxn modelId="{596A42EB-48CE-410C-9434-56440ED2E08E}" type="presParOf" srcId="{C45F5A7C-76BD-48B0-A018-41F0EE1EF5E5}" destId="{CB514BBD-8869-479F-B419-EA5250A07AD8}" srcOrd="13" destOrd="0" presId="urn:microsoft.com/office/officeart/2005/8/layout/vProcess5"/>
    <dgm:cxn modelId="{18F87C47-BFDF-4870-B2E9-86E31531AFF5}" type="presParOf" srcId="{C45F5A7C-76BD-48B0-A018-41F0EE1EF5E5}" destId="{1D1CBB14-2821-4F9B-84D2-177FD510EC0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60674-43E0-4550-9712-ECEADC46EFE5}">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What Are OER?</a:t>
          </a:r>
        </a:p>
      </dsp:txBody>
      <dsp:txXfrm>
        <a:off x="22940" y="22940"/>
        <a:ext cx="7160195" cy="737360"/>
      </dsp:txXfrm>
    </dsp:sp>
    <dsp:sp modelId="{9D8C682A-EE94-4137-B5F2-340B329A17B9}">
      <dsp:nvSpPr>
        <dsp:cNvPr id="0" name=""/>
        <dsp:cNvSpPr/>
      </dsp:nvSpPr>
      <dsp:spPr>
        <a:xfrm>
          <a:off x="604647" y="892024"/>
          <a:ext cx="8097012" cy="7832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Why Use OER?</a:t>
          </a:r>
        </a:p>
      </dsp:txBody>
      <dsp:txXfrm>
        <a:off x="627587" y="914964"/>
        <a:ext cx="6937378" cy="737360"/>
      </dsp:txXfrm>
    </dsp:sp>
    <dsp:sp modelId="{0CB2C46A-310B-4A6B-BC6E-0F7A74B8B69E}">
      <dsp:nvSpPr>
        <dsp:cNvPr id="0" name=""/>
        <dsp:cNvSpPr/>
      </dsp:nvSpPr>
      <dsp:spPr>
        <a:xfrm>
          <a:off x="1459653" y="1805822"/>
          <a:ext cx="8097012" cy="7832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Licensing</a:t>
          </a:r>
        </a:p>
      </dsp:txBody>
      <dsp:txXfrm>
        <a:off x="1482593" y="1828762"/>
        <a:ext cx="6937378" cy="737360"/>
      </dsp:txXfrm>
    </dsp:sp>
    <dsp:sp modelId="{8F143C98-4E00-4C0C-8B21-3E5554718A33}">
      <dsp:nvSpPr>
        <dsp:cNvPr id="0" name=""/>
        <dsp:cNvSpPr/>
      </dsp:nvSpPr>
      <dsp:spPr>
        <a:xfrm>
          <a:off x="1813940" y="2676072"/>
          <a:ext cx="8097012"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OER Repositories</a:t>
          </a:r>
        </a:p>
      </dsp:txBody>
      <dsp:txXfrm>
        <a:off x="1836880" y="2699012"/>
        <a:ext cx="6937378" cy="737360"/>
      </dsp:txXfrm>
    </dsp:sp>
    <dsp:sp modelId="{D07A9B9E-3F0B-4839-A065-A18914A9FE73}">
      <dsp:nvSpPr>
        <dsp:cNvPr id="0" name=""/>
        <dsp:cNvSpPr/>
      </dsp:nvSpPr>
      <dsp:spPr>
        <a:xfrm>
          <a:off x="2418587" y="3568097"/>
          <a:ext cx="8097012" cy="78324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Questions/Final Thoughts</a:t>
          </a:r>
        </a:p>
      </dsp:txBody>
      <dsp:txXfrm>
        <a:off x="2441527" y="3591037"/>
        <a:ext cx="6937378" cy="737360"/>
      </dsp:txXfrm>
    </dsp:sp>
    <dsp:sp modelId="{4D14ECD7-A859-4353-86ED-D4612EA40693}">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A6004B6B-2359-4871-8D7B-4EDD05151DB9}">
      <dsp:nvSpPr>
        <dsp:cNvPr id="0" name=""/>
        <dsp:cNvSpPr/>
      </dsp:nvSpPr>
      <dsp:spPr>
        <a:xfrm>
          <a:off x="8192552" y="1464225"/>
          <a:ext cx="509106" cy="5091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1AD8183B-FBC9-4252-95CE-68867772B8BC}">
      <dsp:nvSpPr>
        <dsp:cNvPr id="0" name=""/>
        <dsp:cNvSpPr/>
      </dsp:nvSpPr>
      <dsp:spPr>
        <a:xfrm>
          <a:off x="8797199" y="2343195"/>
          <a:ext cx="509106" cy="5091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63C6F5B5-9776-454D-A74D-E1087ECE878D}">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976B6-0E5B-4566-91B1-7C1BA810E3B6}"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28068-CB5B-4FA1-B7DD-371337B3EBFB}" type="slidenum">
              <a:rPr lang="en-US" smtClean="0"/>
              <a:t>‹#›</a:t>
            </a:fld>
            <a:endParaRPr lang="en-US"/>
          </a:p>
        </p:txBody>
      </p:sp>
    </p:spTree>
    <p:extLst>
      <p:ext uri="{BB962C8B-B14F-4D97-AF65-F5344CB8AC3E}">
        <p14:creationId xmlns:p14="http://schemas.microsoft.com/office/powerpoint/2010/main" val="253476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328068-CB5B-4FA1-B7DD-371337B3EBFB}" type="slidenum">
              <a:rPr lang="en-US" smtClean="0"/>
              <a:t>2</a:t>
            </a:fld>
            <a:endParaRPr lang="en-US"/>
          </a:p>
        </p:txBody>
      </p:sp>
    </p:spTree>
    <p:extLst>
      <p:ext uri="{BB962C8B-B14F-4D97-AF65-F5344CB8AC3E}">
        <p14:creationId xmlns:p14="http://schemas.microsoft.com/office/powerpoint/2010/main" val="2358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Copyright—retains ownership and no one else can use or reproduce without owner permission</a:t>
            </a:r>
          </a:p>
          <a:p>
            <a:endParaRPr lang="en-US" dirty="0"/>
          </a:p>
        </p:txBody>
      </p:sp>
      <p:sp>
        <p:nvSpPr>
          <p:cNvPr id="4" name="Slide Number Placeholder 3"/>
          <p:cNvSpPr>
            <a:spLocks noGrp="1"/>
          </p:cNvSpPr>
          <p:nvPr>
            <p:ph type="sldNum" sz="quarter" idx="5"/>
          </p:nvPr>
        </p:nvSpPr>
        <p:spPr/>
        <p:txBody>
          <a:bodyPr/>
          <a:lstStyle/>
          <a:p>
            <a:fld id="{41328068-CB5B-4FA1-B7DD-371337B3EBFB}" type="slidenum">
              <a:rPr lang="en-US" smtClean="0"/>
              <a:t>13</a:t>
            </a:fld>
            <a:endParaRPr lang="en-US"/>
          </a:p>
        </p:txBody>
      </p:sp>
    </p:spTree>
    <p:extLst>
      <p:ext uri="{BB962C8B-B14F-4D97-AF65-F5344CB8AC3E}">
        <p14:creationId xmlns:p14="http://schemas.microsoft.com/office/powerpoint/2010/main" val="371379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Copyright—retains ownership and no one else can use or reproduce without owner permission</a:t>
            </a:r>
          </a:p>
          <a:p>
            <a:endParaRPr lang="en-US" dirty="0"/>
          </a:p>
        </p:txBody>
      </p:sp>
      <p:sp>
        <p:nvSpPr>
          <p:cNvPr id="4" name="Slide Number Placeholder 3"/>
          <p:cNvSpPr>
            <a:spLocks noGrp="1"/>
          </p:cNvSpPr>
          <p:nvPr>
            <p:ph type="sldNum" sz="quarter" idx="5"/>
          </p:nvPr>
        </p:nvSpPr>
        <p:spPr/>
        <p:txBody>
          <a:bodyPr/>
          <a:lstStyle/>
          <a:p>
            <a:fld id="{41328068-CB5B-4FA1-B7DD-371337B3EBFB}" type="slidenum">
              <a:rPr lang="en-US" smtClean="0"/>
              <a:t>14</a:t>
            </a:fld>
            <a:endParaRPr lang="en-US"/>
          </a:p>
        </p:txBody>
      </p:sp>
    </p:spTree>
    <p:extLst>
      <p:ext uri="{BB962C8B-B14F-4D97-AF65-F5344CB8AC3E}">
        <p14:creationId xmlns:p14="http://schemas.microsoft.com/office/powerpoint/2010/main" val="374322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328068-CB5B-4FA1-B7DD-371337B3EBFB}" type="slidenum">
              <a:rPr lang="en-US" smtClean="0"/>
              <a:t>22</a:t>
            </a:fld>
            <a:endParaRPr lang="en-US"/>
          </a:p>
        </p:txBody>
      </p:sp>
    </p:spTree>
    <p:extLst>
      <p:ext uri="{BB962C8B-B14F-4D97-AF65-F5344CB8AC3E}">
        <p14:creationId xmlns:p14="http://schemas.microsoft.com/office/powerpoint/2010/main" val="371266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Download and keep a copy</a:t>
            </a:r>
          </a:p>
          <a:p>
            <a:pPr marL="228600" indent="-228600">
              <a:buAutoNum type="arabicPeriod"/>
            </a:pPr>
            <a:r>
              <a:rPr lang="en-US" dirty="0"/>
              <a:t>Can translate into another language</a:t>
            </a:r>
          </a:p>
          <a:p>
            <a:pPr marL="228600" indent="-228600">
              <a:buAutoNum type="arabicPeriod"/>
            </a:pPr>
            <a:r>
              <a:rPr lang="en-US" dirty="0"/>
              <a:t>“mashup”</a:t>
            </a:r>
          </a:p>
          <a:p>
            <a:pPr marL="228600" indent="-228600">
              <a:buAutoNum type="arabicPeriod"/>
            </a:pPr>
            <a:r>
              <a:rPr lang="en-US" dirty="0"/>
              <a:t>Share on a website use in a presentation or in class</a:t>
            </a:r>
          </a:p>
          <a:p>
            <a:pPr marL="228600" indent="-228600">
              <a:buAutoNum type="arabicPeriod"/>
            </a:pPr>
            <a:r>
              <a:rPr lang="en-US" dirty="0"/>
              <a:t>Post a copy online </a:t>
            </a:r>
          </a:p>
        </p:txBody>
      </p:sp>
      <p:sp>
        <p:nvSpPr>
          <p:cNvPr id="4" name="Slide Number Placeholder 3"/>
          <p:cNvSpPr>
            <a:spLocks noGrp="1"/>
          </p:cNvSpPr>
          <p:nvPr>
            <p:ph type="sldNum" sz="quarter" idx="5"/>
          </p:nvPr>
        </p:nvSpPr>
        <p:spPr/>
        <p:txBody>
          <a:bodyPr/>
          <a:lstStyle/>
          <a:p>
            <a:fld id="{41328068-CB5B-4FA1-B7DD-371337B3EBFB}" type="slidenum">
              <a:rPr lang="en-US" smtClean="0"/>
              <a:t>4</a:t>
            </a:fld>
            <a:endParaRPr lang="en-US"/>
          </a:p>
        </p:txBody>
      </p:sp>
    </p:spTree>
    <p:extLst>
      <p:ext uri="{BB962C8B-B14F-4D97-AF65-F5344CB8AC3E}">
        <p14:creationId xmlns:p14="http://schemas.microsoft.com/office/powerpoint/2010/main" val="98944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Download and keep a copy</a:t>
            </a:r>
          </a:p>
          <a:p>
            <a:pPr marL="228600" indent="-228600">
              <a:buAutoNum type="arabicPeriod"/>
            </a:pPr>
            <a:r>
              <a:rPr lang="en-US" dirty="0"/>
              <a:t>Can translate into another language</a:t>
            </a:r>
          </a:p>
          <a:p>
            <a:pPr marL="228600" indent="-228600">
              <a:buAutoNum type="arabicPeriod"/>
            </a:pPr>
            <a:r>
              <a:rPr lang="en-US" dirty="0"/>
              <a:t>“mashup”</a:t>
            </a:r>
          </a:p>
          <a:p>
            <a:pPr marL="228600" indent="-228600">
              <a:buAutoNum type="arabicPeriod"/>
            </a:pPr>
            <a:r>
              <a:rPr lang="en-US" dirty="0"/>
              <a:t>Share on a website use in a presentation or in class</a:t>
            </a:r>
          </a:p>
          <a:p>
            <a:pPr marL="228600" indent="-228600">
              <a:buAutoNum type="arabicPeriod"/>
            </a:pPr>
            <a:r>
              <a:rPr lang="en-US" dirty="0"/>
              <a:t>Post a copy online </a:t>
            </a:r>
          </a:p>
        </p:txBody>
      </p:sp>
      <p:sp>
        <p:nvSpPr>
          <p:cNvPr id="4" name="Slide Number Placeholder 3"/>
          <p:cNvSpPr>
            <a:spLocks noGrp="1"/>
          </p:cNvSpPr>
          <p:nvPr>
            <p:ph type="sldNum" sz="quarter" idx="5"/>
          </p:nvPr>
        </p:nvSpPr>
        <p:spPr/>
        <p:txBody>
          <a:bodyPr/>
          <a:lstStyle/>
          <a:p>
            <a:fld id="{41328068-CB5B-4FA1-B7DD-371337B3EBFB}" type="slidenum">
              <a:rPr lang="en-US" smtClean="0"/>
              <a:t>5</a:t>
            </a:fld>
            <a:endParaRPr lang="en-US"/>
          </a:p>
        </p:txBody>
      </p:sp>
    </p:spTree>
    <p:extLst>
      <p:ext uri="{BB962C8B-B14F-4D97-AF65-F5344CB8AC3E}">
        <p14:creationId xmlns:p14="http://schemas.microsoft.com/office/powerpoint/2010/main" val="243834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Download and keep a copy</a:t>
            </a:r>
          </a:p>
          <a:p>
            <a:pPr marL="228600" indent="-228600">
              <a:buAutoNum type="arabicPeriod"/>
            </a:pPr>
            <a:r>
              <a:rPr lang="en-US" dirty="0"/>
              <a:t>Can translate into another language</a:t>
            </a:r>
          </a:p>
          <a:p>
            <a:pPr marL="228600" indent="-228600">
              <a:buAutoNum type="arabicPeriod"/>
            </a:pPr>
            <a:r>
              <a:rPr lang="en-US" dirty="0"/>
              <a:t>“mashup”</a:t>
            </a:r>
          </a:p>
          <a:p>
            <a:pPr marL="228600" indent="-228600">
              <a:buAutoNum type="arabicPeriod"/>
            </a:pPr>
            <a:r>
              <a:rPr lang="en-US" dirty="0"/>
              <a:t>Share on a website use in a presentation or in class</a:t>
            </a:r>
          </a:p>
          <a:p>
            <a:pPr marL="228600" indent="-228600">
              <a:buAutoNum type="arabicPeriod"/>
            </a:pPr>
            <a:r>
              <a:rPr lang="en-US" dirty="0"/>
              <a:t>Post a copy online </a:t>
            </a:r>
          </a:p>
        </p:txBody>
      </p:sp>
      <p:sp>
        <p:nvSpPr>
          <p:cNvPr id="4" name="Slide Number Placeholder 3"/>
          <p:cNvSpPr>
            <a:spLocks noGrp="1"/>
          </p:cNvSpPr>
          <p:nvPr>
            <p:ph type="sldNum" sz="quarter" idx="5"/>
          </p:nvPr>
        </p:nvSpPr>
        <p:spPr/>
        <p:txBody>
          <a:bodyPr/>
          <a:lstStyle/>
          <a:p>
            <a:fld id="{41328068-CB5B-4FA1-B7DD-371337B3EBFB}" type="slidenum">
              <a:rPr lang="en-US" smtClean="0"/>
              <a:t>6</a:t>
            </a:fld>
            <a:endParaRPr lang="en-US"/>
          </a:p>
        </p:txBody>
      </p:sp>
    </p:spTree>
    <p:extLst>
      <p:ext uri="{BB962C8B-B14F-4D97-AF65-F5344CB8AC3E}">
        <p14:creationId xmlns:p14="http://schemas.microsoft.com/office/powerpoint/2010/main" val="423861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Download and keep a copy</a:t>
            </a:r>
          </a:p>
          <a:p>
            <a:pPr marL="228600" indent="-228600">
              <a:buAutoNum type="arabicPeriod"/>
            </a:pPr>
            <a:r>
              <a:rPr lang="en-US" dirty="0"/>
              <a:t>Can translate into another language</a:t>
            </a:r>
          </a:p>
          <a:p>
            <a:pPr marL="228600" indent="-228600">
              <a:buAutoNum type="arabicPeriod"/>
            </a:pPr>
            <a:r>
              <a:rPr lang="en-US" dirty="0"/>
              <a:t>“mashup”</a:t>
            </a:r>
          </a:p>
          <a:p>
            <a:pPr marL="228600" indent="-228600">
              <a:buAutoNum type="arabicPeriod"/>
            </a:pPr>
            <a:r>
              <a:rPr lang="en-US" dirty="0"/>
              <a:t>Share on a website use in a presentation or in class</a:t>
            </a:r>
          </a:p>
          <a:p>
            <a:pPr marL="228600" indent="-228600">
              <a:buAutoNum type="arabicPeriod"/>
            </a:pPr>
            <a:r>
              <a:rPr lang="en-US" dirty="0"/>
              <a:t>Post a copy online </a:t>
            </a:r>
          </a:p>
        </p:txBody>
      </p:sp>
      <p:sp>
        <p:nvSpPr>
          <p:cNvPr id="4" name="Slide Number Placeholder 3"/>
          <p:cNvSpPr>
            <a:spLocks noGrp="1"/>
          </p:cNvSpPr>
          <p:nvPr>
            <p:ph type="sldNum" sz="quarter" idx="5"/>
          </p:nvPr>
        </p:nvSpPr>
        <p:spPr/>
        <p:txBody>
          <a:bodyPr/>
          <a:lstStyle/>
          <a:p>
            <a:fld id="{41328068-CB5B-4FA1-B7DD-371337B3EBFB}" type="slidenum">
              <a:rPr lang="en-US" smtClean="0"/>
              <a:t>7</a:t>
            </a:fld>
            <a:endParaRPr lang="en-US"/>
          </a:p>
        </p:txBody>
      </p:sp>
    </p:spTree>
    <p:extLst>
      <p:ext uri="{BB962C8B-B14F-4D97-AF65-F5344CB8AC3E}">
        <p14:creationId xmlns:p14="http://schemas.microsoft.com/office/powerpoint/2010/main" val="356651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Saves students $$--textbooks costs are rising – cost less to print than purchase a textbook</a:t>
            </a:r>
          </a:p>
          <a:p>
            <a:r>
              <a:rPr lang="en-US" dirty="0"/>
              <a:t>3. Get information on day 1– no waiting for books to arrive, student, parent, or loan payment </a:t>
            </a:r>
          </a:p>
          <a:p>
            <a:r>
              <a:rPr lang="en-US" dirty="0"/>
              <a:t>4. Information can be updated since a copy is in hand</a:t>
            </a:r>
          </a:p>
          <a:p>
            <a:r>
              <a:rPr lang="en-US" dirty="0"/>
              <a:t>5. Can translate into another language--affordable for all students—equals playing field for all student income levels</a:t>
            </a:r>
          </a:p>
        </p:txBody>
      </p:sp>
      <p:sp>
        <p:nvSpPr>
          <p:cNvPr id="4" name="Slide Number Placeholder 3"/>
          <p:cNvSpPr>
            <a:spLocks noGrp="1"/>
          </p:cNvSpPr>
          <p:nvPr>
            <p:ph type="sldNum" sz="quarter" idx="5"/>
          </p:nvPr>
        </p:nvSpPr>
        <p:spPr/>
        <p:txBody>
          <a:bodyPr/>
          <a:lstStyle/>
          <a:p>
            <a:fld id="{41328068-CB5B-4FA1-B7DD-371337B3EBFB}" type="slidenum">
              <a:rPr lang="en-US" smtClean="0"/>
              <a:t>9</a:t>
            </a:fld>
            <a:endParaRPr lang="en-US"/>
          </a:p>
        </p:txBody>
      </p:sp>
    </p:spTree>
    <p:extLst>
      <p:ext uri="{BB962C8B-B14F-4D97-AF65-F5344CB8AC3E}">
        <p14:creationId xmlns:p14="http://schemas.microsoft.com/office/powerpoint/2010/main" val="188034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Saves students $$--textbooks costs are rising – cost less to print than purchase a textbook</a:t>
            </a:r>
          </a:p>
          <a:p>
            <a:r>
              <a:rPr lang="en-US" dirty="0"/>
              <a:t>3. Get information on day 1– no waiting for books to arrive, student, parent, or loan payment </a:t>
            </a:r>
          </a:p>
          <a:p>
            <a:r>
              <a:rPr lang="en-US" dirty="0"/>
              <a:t>4. Information can be updated since a copy is in hand</a:t>
            </a:r>
          </a:p>
          <a:p>
            <a:r>
              <a:rPr lang="en-US" dirty="0"/>
              <a:t>5. Can translate into another language--affordable for all students—equals playing field for all student income levels</a:t>
            </a:r>
          </a:p>
        </p:txBody>
      </p:sp>
      <p:sp>
        <p:nvSpPr>
          <p:cNvPr id="4" name="Slide Number Placeholder 3"/>
          <p:cNvSpPr>
            <a:spLocks noGrp="1"/>
          </p:cNvSpPr>
          <p:nvPr>
            <p:ph type="sldNum" sz="quarter" idx="5"/>
          </p:nvPr>
        </p:nvSpPr>
        <p:spPr/>
        <p:txBody>
          <a:bodyPr/>
          <a:lstStyle/>
          <a:p>
            <a:fld id="{41328068-CB5B-4FA1-B7DD-371337B3EBFB}" type="slidenum">
              <a:rPr lang="en-US" smtClean="0"/>
              <a:t>10</a:t>
            </a:fld>
            <a:endParaRPr lang="en-US"/>
          </a:p>
        </p:txBody>
      </p:sp>
    </p:spTree>
    <p:extLst>
      <p:ext uri="{BB962C8B-B14F-4D97-AF65-F5344CB8AC3E}">
        <p14:creationId xmlns:p14="http://schemas.microsoft.com/office/powerpoint/2010/main" val="1125395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Saves students $$--textbooks costs are rising – cost less to print than purchase a textbook</a:t>
            </a:r>
          </a:p>
          <a:p>
            <a:r>
              <a:rPr lang="en-US" dirty="0"/>
              <a:t>3. Get information on day 1– no waiting for books to arrive, student, parent, or loan payment </a:t>
            </a:r>
          </a:p>
          <a:p>
            <a:r>
              <a:rPr lang="en-US" dirty="0"/>
              <a:t>4. Information can be updated since a copy is in hand</a:t>
            </a:r>
          </a:p>
          <a:p>
            <a:r>
              <a:rPr lang="en-US" dirty="0"/>
              <a:t>5. Can translate into another language--affordable for all students—equals playing field for all student income levels</a:t>
            </a:r>
          </a:p>
        </p:txBody>
      </p:sp>
      <p:sp>
        <p:nvSpPr>
          <p:cNvPr id="4" name="Slide Number Placeholder 3"/>
          <p:cNvSpPr>
            <a:spLocks noGrp="1"/>
          </p:cNvSpPr>
          <p:nvPr>
            <p:ph type="sldNum" sz="quarter" idx="5"/>
          </p:nvPr>
        </p:nvSpPr>
        <p:spPr/>
        <p:txBody>
          <a:bodyPr/>
          <a:lstStyle/>
          <a:p>
            <a:fld id="{41328068-CB5B-4FA1-B7DD-371337B3EBFB}" type="slidenum">
              <a:rPr lang="en-US" smtClean="0"/>
              <a:t>11</a:t>
            </a:fld>
            <a:endParaRPr lang="en-US"/>
          </a:p>
        </p:txBody>
      </p:sp>
    </p:spTree>
    <p:extLst>
      <p:ext uri="{BB962C8B-B14F-4D97-AF65-F5344CB8AC3E}">
        <p14:creationId xmlns:p14="http://schemas.microsoft.com/office/powerpoint/2010/main" val="321174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Copyright—retains ownership and no one else can use or reproduce without owner permission</a:t>
            </a:r>
          </a:p>
          <a:p>
            <a:endParaRPr lang="en-US" dirty="0"/>
          </a:p>
        </p:txBody>
      </p:sp>
      <p:sp>
        <p:nvSpPr>
          <p:cNvPr id="4" name="Slide Number Placeholder 3"/>
          <p:cNvSpPr>
            <a:spLocks noGrp="1"/>
          </p:cNvSpPr>
          <p:nvPr>
            <p:ph type="sldNum" sz="quarter" idx="5"/>
          </p:nvPr>
        </p:nvSpPr>
        <p:spPr/>
        <p:txBody>
          <a:bodyPr/>
          <a:lstStyle/>
          <a:p>
            <a:fld id="{41328068-CB5B-4FA1-B7DD-371337B3EBFB}" type="slidenum">
              <a:rPr lang="en-US" smtClean="0"/>
              <a:t>12</a:t>
            </a:fld>
            <a:endParaRPr lang="en-US"/>
          </a:p>
        </p:txBody>
      </p:sp>
    </p:spTree>
    <p:extLst>
      <p:ext uri="{BB962C8B-B14F-4D97-AF65-F5344CB8AC3E}">
        <p14:creationId xmlns:p14="http://schemas.microsoft.com/office/powerpoint/2010/main" val="260345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8DBD-0BD1-4D88-AC41-312225249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0F562-9623-4EA3-9FDE-2F8F6BB80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E9D9A3-2B4B-41AF-8AF4-C428F2B0B1D0}"/>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E7CB1EBF-4B32-46C8-ABF6-0F220924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70088-EBE2-4BE3-B8FA-5A324CF8D58B}"/>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236128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A0B9-F419-4C26-BBB0-4C0916885D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F7E70B-A7F5-4AD3-A208-1614F5CAE3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A3154-607F-45C2-8475-8FEC0ED4EE97}"/>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5B245FC7-B379-4E38-B93B-901307823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41C24-0C97-4B96-BC9F-207FA5CD6599}"/>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186379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4F8450-BEB5-4584-AF50-4408736B32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3FD683-320E-4626-A917-9527D3694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30890-EB64-4BB1-A4FF-5E70CCAE0F81}"/>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B81B707B-1C9F-46B0-932A-99FA7F1274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2AF4B-4A43-4567-B54D-7106522E9DD7}"/>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12240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BFCF-0D47-4016-8F07-269ADD05A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BC130-437F-453F-BB3F-8F0B4EE99D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7862E-25C6-4BDD-990E-9058AB9098EA}"/>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932E467A-1890-4FB8-8415-8DE15154E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9F130D-E945-4786-AF0A-CDA0EE7C6847}"/>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1042571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13DE-9163-481B-8D62-3B89834E4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81BDA1-3114-4A68-8FAC-E112BD803D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D7A0D-7C42-4A70-AA66-F1F7F13DC9CC}"/>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2A6A2EDA-B790-4340-861D-48EA66132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93B7C-140D-438F-8225-5841E5F294DB}"/>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268167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4416-BDF5-4C93-A35E-788E7C399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7CF3AB-1022-4037-96CF-227FB84B87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C333A-1900-4522-8085-196E0BED35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74B4-55D1-4EDF-9A62-BF920F631661}"/>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6" name="Footer Placeholder 5">
            <a:extLst>
              <a:ext uri="{FF2B5EF4-FFF2-40B4-BE49-F238E27FC236}">
                <a16:creationId xmlns:a16="http://schemas.microsoft.com/office/drawing/2014/main" id="{6F91E02C-A625-45B4-8D61-AE9A6D934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C061F7-B14E-4408-AA66-AB2D3CDC832D}"/>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230450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4AE7-0BB3-41B6-947E-21BF7CC75B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9A389E-E123-4D1E-B33E-F1A344BFC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5B550E-06C1-465A-9989-115F3962B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5FEE03-F253-4AC0-B95E-7EF132577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32698B-1425-419F-9C83-810EE79F4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3AB624-8F8E-4979-812D-0D51662A7E4F}"/>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8" name="Footer Placeholder 7">
            <a:extLst>
              <a:ext uri="{FF2B5EF4-FFF2-40B4-BE49-F238E27FC236}">
                <a16:creationId xmlns:a16="http://schemas.microsoft.com/office/drawing/2014/main" id="{AB1EF95E-3B7B-482E-BBF8-1FD561407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586FFF-A44C-4D15-B9D3-329F5086A7F9}"/>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280912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7D0E-85E5-44E5-8C89-118BBC1CEC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DF8AFB-4821-41F0-B4A7-3A06ABBA9AEF}"/>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4" name="Footer Placeholder 3">
            <a:extLst>
              <a:ext uri="{FF2B5EF4-FFF2-40B4-BE49-F238E27FC236}">
                <a16:creationId xmlns:a16="http://schemas.microsoft.com/office/drawing/2014/main" id="{DAF913BC-753B-4144-9E1C-314C0D491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CF9F5-82CB-42EB-9B8A-9C9B0735ECD4}"/>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63507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405BA-18A6-4A75-9323-E4B76B7004C4}"/>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3" name="Footer Placeholder 2">
            <a:extLst>
              <a:ext uri="{FF2B5EF4-FFF2-40B4-BE49-F238E27FC236}">
                <a16:creationId xmlns:a16="http://schemas.microsoft.com/office/drawing/2014/main" id="{A754B9E9-CCB8-461B-8933-B801679559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8E3FBE-79DC-4F68-BF97-FB93F81C9E26}"/>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788444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8737-0771-494F-A980-C7708938B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0610D6-1A05-47AA-9766-E7B840703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77E05-B753-4433-A12C-3D84295D3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D6787-8E4E-469E-915F-5CB564CE4D9A}"/>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6" name="Footer Placeholder 5">
            <a:extLst>
              <a:ext uri="{FF2B5EF4-FFF2-40B4-BE49-F238E27FC236}">
                <a16:creationId xmlns:a16="http://schemas.microsoft.com/office/drawing/2014/main" id="{EAFAC0FE-2209-46C1-9C2E-DA26C274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18512-DE08-4001-A74E-862874CE3B73}"/>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1660100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8DC1-BA3E-4078-AB0C-4C187AE3B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D1F785-7DE8-495B-936F-FD4B800AA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78AD13-E9D6-457B-B907-EC3B7B24D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5FDDA-6AAA-49AC-8A53-DD42777371C9}"/>
              </a:ext>
            </a:extLst>
          </p:cNvPr>
          <p:cNvSpPr>
            <a:spLocks noGrp="1"/>
          </p:cNvSpPr>
          <p:nvPr>
            <p:ph type="dt" sz="half" idx="10"/>
          </p:nvPr>
        </p:nvSpPr>
        <p:spPr/>
        <p:txBody>
          <a:bodyPr/>
          <a:lstStyle/>
          <a:p>
            <a:fld id="{FB9EE482-57E8-4F05-984B-BD5ECE5ABB4F}" type="datetimeFigureOut">
              <a:rPr lang="en-US" smtClean="0"/>
              <a:t>9/10/2024</a:t>
            </a:fld>
            <a:endParaRPr lang="en-US"/>
          </a:p>
        </p:txBody>
      </p:sp>
      <p:sp>
        <p:nvSpPr>
          <p:cNvPr id="6" name="Footer Placeholder 5">
            <a:extLst>
              <a:ext uri="{FF2B5EF4-FFF2-40B4-BE49-F238E27FC236}">
                <a16:creationId xmlns:a16="http://schemas.microsoft.com/office/drawing/2014/main" id="{01F4782B-7C3E-47E3-B74A-3E15A250BD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C74BD-7206-4177-9965-412A211E62A2}"/>
              </a:ext>
            </a:extLst>
          </p:cNvPr>
          <p:cNvSpPr>
            <a:spLocks noGrp="1"/>
          </p:cNvSpPr>
          <p:nvPr>
            <p:ph type="sldNum" sz="quarter" idx="12"/>
          </p:nvPr>
        </p:nvSpPr>
        <p:spPr/>
        <p:txBody>
          <a:bodyPr/>
          <a:lstStyle/>
          <a:p>
            <a:fld id="{D722AB1C-A3A6-4A3D-9493-3726A31A626F}" type="slidenum">
              <a:rPr lang="en-US" smtClean="0"/>
              <a:t>‹#›</a:t>
            </a:fld>
            <a:endParaRPr lang="en-US"/>
          </a:p>
        </p:txBody>
      </p:sp>
    </p:spTree>
    <p:extLst>
      <p:ext uri="{BB962C8B-B14F-4D97-AF65-F5344CB8AC3E}">
        <p14:creationId xmlns:p14="http://schemas.microsoft.com/office/powerpoint/2010/main" val="54470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DC4796-EBBD-4FC8-8CA7-AE4A26B64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F2E36-8475-4765-B649-1821D3A8D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B3402-ECDD-4ECF-9B97-E8D33D4B1F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EE482-57E8-4F05-984B-BD5ECE5ABB4F}" type="datetimeFigureOut">
              <a:rPr lang="en-US" smtClean="0"/>
              <a:t>9/10/2024</a:t>
            </a:fld>
            <a:endParaRPr lang="en-US"/>
          </a:p>
        </p:txBody>
      </p:sp>
      <p:sp>
        <p:nvSpPr>
          <p:cNvPr id="5" name="Footer Placeholder 4">
            <a:extLst>
              <a:ext uri="{FF2B5EF4-FFF2-40B4-BE49-F238E27FC236}">
                <a16:creationId xmlns:a16="http://schemas.microsoft.com/office/drawing/2014/main" id="{A044C26D-A6B7-428B-A1E5-BFDE2F9EE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675D0E-671F-4198-A544-E978137A7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2AB1C-A3A6-4A3D-9493-3726A31A626F}" type="slidenum">
              <a:rPr lang="en-US" smtClean="0"/>
              <a:t>‹#›</a:t>
            </a:fld>
            <a:endParaRPr lang="en-US"/>
          </a:p>
        </p:txBody>
      </p:sp>
    </p:spTree>
    <p:extLst>
      <p:ext uri="{BB962C8B-B14F-4D97-AF65-F5344CB8AC3E}">
        <p14:creationId xmlns:p14="http://schemas.microsoft.com/office/powerpoint/2010/main" val="3804559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16462767@N00/3983734887/in/photolist-752FAg-BqHyJS-x5tpT-fQxXPA-d5He1U-ui8EW6-D7agV-2jCfRht-J4V6Eo-2iXcf8Z-6tqsUK-2ntjo1i-2iMXAv9-gKEgnV-93Ls1C-5We3Qr-5We3QX-Dc7vg-gLmDMe-9j9HUZ-9j9Ji8-9jcQPW-bzJku1-bLNj6V-gLmERt-f4sBMD-gLmAum-gLmEpX-gLnC5n-GZ5CH-gLmEgw-hNyjow-gLmD2C-gLmFjH-2osUT3q-9jcQVE-aD6C3f-geAw9q-mvy4Fo-9mS78F-airgwp-PdPL6w-aD6AXb-aD2KmD-2oQRsgb-nZX6HP-2jCfRj7-aD6BjW-aD2L7r-9jcRv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ontiersin.org/journals/education/articles/10.3389/feduc.2018.00008/ful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pgcc.libguides.com/oer/oerevalu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share-your-work/cclicenses/" TargetMode="External"/><Relationship Id="rId3" Type="http://schemas.openxmlformats.org/officeDocument/2006/relationships/hyperlink" Target="https://opentextbc.ca/oerdiscipline/" TargetMode="External"/><Relationship Id="rId7" Type="http://schemas.openxmlformats.org/officeDocument/2006/relationships/hyperlink" Target="https://www.carli.illinois.edu/products-services/oer-commons" TargetMode="External"/><Relationship Id="rId2" Type="http://schemas.openxmlformats.org/officeDocument/2006/relationships/hyperlink" Target="https://www.cccoer.org/using-oer/find-oer/subject-specific/" TargetMode="External"/><Relationship Id="rId1" Type="http://schemas.openxmlformats.org/officeDocument/2006/relationships/slideLayout" Target="../slideLayouts/slideLayout2.xml"/><Relationship Id="rId6" Type="http://schemas.openxmlformats.org/officeDocument/2006/relationships/hyperlink" Target="https://openoregon.org/resources/" TargetMode="External"/><Relationship Id="rId5" Type="http://schemas.openxmlformats.org/officeDocument/2006/relationships/hyperlink" Target="https://workforce.libretexts.org/" TargetMode="External"/><Relationship Id="rId4" Type="http://schemas.openxmlformats.org/officeDocument/2006/relationships/hyperlink" Target="https://www.skillscommons.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ibguides.und.edu/oer/education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pressbooks.oer.hawaii.edu/oertraining2018/" TargetMode="External"/><Relationship Id="rId5" Type="http://schemas.openxmlformats.org/officeDocument/2006/relationships/hyperlink" Target="https://creativecommons.org/about/training-and-consulting/training/" TargetMode="External"/><Relationship Id="rId4" Type="http://schemas.openxmlformats.org/officeDocument/2006/relationships/hyperlink" Target="https://press.rebus.community/oerstarterkitp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mailto:jackson.harper@und.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interestnetwork.org/wp-content/uploads/2021/02/Fixing-the-Broken-Textbook-Market-3e-February-2021.pdf" TargetMode="External"/><Relationship Id="rId2" Type="http://schemas.openxmlformats.org/officeDocument/2006/relationships/hyperlink" Target="https://open.umn.edu/opentextbooks/reviews/rubric" TargetMode="External"/><Relationship Id="rId1" Type="http://schemas.openxmlformats.org/officeDocument/2006/relationships/slideLayout" Target="../slideLayouts/slideLayout2.xml"/><Relationship Id="rId6" Type="http://schemas.openxmlformats.org/officeDocument/2006/relationships/hyperlink" Target="https://opencontent.org/definition" TargetMode="External"/><Relationship Id="rId5" Type="http://schemas.openxmlformats.org/officeDocument/2006/relationships/hyperlink" Target="https://lib.arizona.edu/find/course-materials/oer" TargetMode="External"/><Relationship Id="rId4" Type="http://schemas.openxmlformats.org/officeDocument/2006/relationships/hyperlink" Target="https://www.oeglobal.org/oe-resourc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lickr.com/photos/dan_vel/46565981322/in/photolist-2dWSPUW-c67wK5-bu2yXk-CmUFg3-TGhLrA-7f9tNS-2ohtepL-7Lod2C-6LwUTF-pmU2rM-wvYGrG-r8apY8-6HQVua-byn3f-nYLDfu-6uhgtD-FrxmEd-o1zQCz-52uCX8-UiT9ZP-2jBUgQG-HcHbT9-QR7GZZ-2k61h7r-2mJ48xw-6cdRX1-BMzPB7-upd8yL-eMdUwf-2j9qBGj-2sETW-2kg96yQ-b8RQtV-YmFUZz-9mWsam-9QPhpJ-6zRkuA-p7fpNo-gxDQxf-h9ETez-ng177Y-dPAkgn-AmkaL1-8Q9LTz-2mPQy3E-2pzvC9t-PWpLpX-n2a7k-LWVkTW-fyjGZ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flickr.com/photos/riebschlager/1073070041/in/photolist-2CPLkB-2bXqaGp-7XxCx4-dC6Bz-7XxCLT-4ARM4H-7MFL5L-aSa8w2-24Z8sTa-9y4sSS-beqZBr-cc9RNu-6Wutc1-7WiGtH-7UWCyj-aqwZA7-Yn2LX-NqJeB-Jc4Hzm-acH1vA-9y1uHk-7XARYL-7DcxKM-4oE8Wr-9BGKNB-7WiGeV-7Tyvve-7MBM1z-ezpGLa-2smj3-7UqjXq-9xCs2W-9V6eBX-2ckKAtc-4C8ygd-FHTLWB-kEuhPF-5BHPX7-9RmP57-5BHQiJ-7Dgk9d-38Qtwa-ecJPK-6mv2jy-kEwrzS-5DAjZv-kEuH1V-kEwrCN-kEuhEx-5BDzs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lickr.com/photos/44107028@N00/364271604/in/photolist-ybZfU-6oX25u-aP93Wc-dR97KP-cStnXs-avk8tS-yw7iR2-5pUrMA-vwjw6-2m1ek5Z-EBY9z-5YYYpp-mA5Gjv-aH8yBV-k2tq8-dYMgjH-aHLT78-Fx18Z-bK8kir-7wbhHN-6s62mE-5ywgxn-bp8FCx-2iKLw2a-e58miK-5qRT-2jqjwp-7M7gvg-39bE2M-epzVj-chZ9hC-2pvwMxw-aHLXqi-4wQ6Jk-evQ99z-G6Zs2-4cLzw5-6ypYNq-bK8kbM-r7EEn-r7ECf-r7D7P-6qb9hd-nRtBEC-4ornQ3-JMRLn-8VUz8e-3tHWns-3tDuhv-8SV3C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flickr.com/photos/23680544@N07/438049104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https://www.flickr.com/photos/jeepersmedia/13413056274/in/photolist-mrgqjW-nepmCC-ngruSX-iXMcwK-dXVLnS-kZi68x-kZjp1U-69iQ6-5K1Uad-2js3reG-amWmM9-yCfBst-XAxoto-ndYK1R-ndZ37z-ndYKtg-ndYv2v-2nuXaAU-aAy68J-cVYNi-2p9wehH-nbW3ys-nbVXnk-2mnUicv-aupui4-rDDMws-2oo7g8q-2mJwJJT-ndYJmX-YabToS-28L57PR-8hDDft-2mHDHQg-2nowD1N-Jgh7Zg-2kK1Gbf-bk2Bii-dXvLxf-kHU6DX-MVqoAE-CTB9yt-2mT5PAP-Z9CstC-nUWh63-6bkJQJ-k7M2bU-74CgZb-4B3uZ7-5LDsRZ-buikHG"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mailto:https://www.flickr.com/photos/ptica10/6697055189/in/photolist-bcNabM-nHyBG4-2netA3e-7YwJMV-bn2vxc-kmDR-b3cio-8SZXpy-AeeqLy-p6XWTV-oPK1rV-zjuCwJ-zjvTSG-Ahvjw4-AeeJyN-zZ2UPi-zjuKv3-zjuBcE-Aef3zC-AfkU6G-Jx8EbU-AhvGmB-Agxjxc-zYVc8A-AgwqRB-zjvFXE-AfkBVA-zZ2YuV-zjvnaQ-zYXb4W-zYVPdm-zYX4af-Agx1He-zYWt99-8K6e8G-Jx8Emy-Jx8EeQ-AeeYJw-AeesVo-zYVnd5-Aee9NS-Ahv9XV-Jx8E5w-zjDc5x-zYWZh5-Aef5xA-zjDD5D-zYXa8N-zYWVpW-zYV4tN"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90">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4AC0654-1041-45BA-9B68-389BDD74E325}"/>
              </a:ext>
            </a:extLst>
          </p:cNvPr>
          <p:cNvSpPr>
            <a:spLocks noGrp="1"/>
          </p:cNvSpPr>
          <p:nvPr>
            <p:ph type="ctrTitle"/>
          </p:nvPr>
        </p:nvSpPr>
        <p:spPr>
          <a:xfrm>
            <a:off x="838200" y="484632"/>
            <a:ext cx="6081713" cy="3566160"/>
          </a:xfrm>
        </p:spPr>
        <p:txBody>
          <a:bodyPr>
            <a:normAutofit/>
          </a:bodyPr>
          <a:lstStyle/>
          <a:p>
            <a:pPr algn="l"/>
            <a:r>
              <a:rPr lang="en-US" sz="6600" dirty="0">
                <a:solidFill>
                  <a:srgbClr val="FFFFFF"/>
                </a:solidFill>
                <a:latin typeface="Arial" panose="020B0604020202020204" pitchFamily="34" charset="0"/>
                <a:cs typeface="Arial" panose="020B0604020202020204" pitchFamily="34" charset="0"/>
              </a:rPr>
              <a:t>OERs: A Brief Overview</a:t>
            </a:r>
          </a:p>
        </p:txBody>
      </p:sp>
      <p:sp>
        <p:nvSpPr>
          <p:cNvPr id="3" name="Subtitle 2">
            <a:extLst>
              <a:ext uri="{FF2B5EF4-FFF2-40B4-BE49-F238E27FC236}">
                <a16:creationId xmlns:a16="http://schemas.microsoft.com/office/drawing/2014/main" id="{158AA71E-7798-4F57-B158-7CDB092B3052}"/>
              </a:ext>
            </a:extLst>
          </p:cNvPr>
          <p:cNvSpPr>
            <a:spLocks noGrp="1"/>
          </p:cNvSpPr>
          <p:nvPr>
            <p:ph type="subTitle" idx="1"/>
          </p:nvPr>
        </p:nvSpPr>
        <p:spPr>
          <a:xfrm>
            <a:off x="838200" y="4558168"/>
            <a:ext cx="6081713" cy="1572768"/>
          </a:xfrm>
        </p:spPr>
        <p:txBody>
          <a:bodyPr>
            <a:normAutofit/>
          </a:bodyPr>
          <a:lstStyle/>
          <a:p>
            <a:pPr algn="l"/>
            <a:r>
              <a:rPr lang="en-US" dirty="0">
                <a:solidFill>
                  <a:srgbClr val="FFFFFF"/>
                </a:solidFill>
                <a:latin typeface="Arial" panose="020B0604020202020204" pitchFamily="34" charset="0"/>
                <a:cs typeface="Arial" panose="020B0604020202020204" pitchFamily="34" charset="0"/>
              </a:rPr>
              <a:t>Jackson Harper</a:t>
            </a:r>
          </a:p>
          <a:p>
            <a:pPr algn="l"/>
            <a:r>
              <a:rPr lang="en-US" dirty="0">
                <a:solidFill>
                  <a:srgbClr val="FFFFFF"/>
                </a:solidFill>
                <a:latin typeface="Arial" panose="020B0604020202020204" pitchFamily="34" charset="0"/>
                <a:cs typeface="Arial" panose="020B0604020202020204" pitchFamily="34" charset="0"/>
              </a:rPr>
              <a:t>University of North Dakota</a:t>
            </a:r>
          </a:p>
          <a:p>
            <a:pPr algn="l"/>
            <a:r>
              <a:rPr lang="en-US" dirty="0">
                <a:solidFill>
                  <a:srgbClr val="FFFFFF"/>
                </a:solidFill>
                <a:latin typeface="Arial" panose="020B0604020202020204" pitchFamily="34" charset="0"/>
                <a:cs typeface="Arial" panose="020B0604020202020204" pitchFamily="34" charset="0"/>
              </a:rPr>
              <a:t>OER Librarian</a:t>
            </a:r>
          </a:p>
        </p:txBody>
      </p:sp>
      <p:pic>
        <p:nvPicPr>
          <p:cNvPr id="26" name="Graphic 25" descr="Teacher">
            <a:extLst>
              <a:ext uri="{FF2B5EF4-FFF2-40B4-BE49-F238E27FC236}">
                <a16:creationId xmlns:a16="http://schemas.microsoft.com/office/drawing/2014/main" id="{E8C60AE5-8D3A-C67F-C3BB-112A5B5B2D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9112" y="1976980"/>
            <a:ext cx="2904040" cy="2904040"/>
          </a:xfrm>
          <a:prstGeom prst="rect">
            <a:avLst/>
          </a:prstGeom>
        </p:spPr>
      </p:pic>
      <p:sp>
        <p:nvSpPr>
          <p:cNvPr id="95"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ownloads - Creative Commons">
            <a:extLst>
              <a:ext uri="{FF2B5EF4-FFF2-40B4-BE49-F238E27FC236}">
                <a16:creationId xmlns:a16="http://schemas.microsoft.com/office/drawing/2014/main" id="{1185FD74-1377-ED88-F80F-446E9CE71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2" y="196944"/>
            <a:ext cx="2358886" cy="82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9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6CE82-69C1-43F8-A01C-3427B7912439}"/>
              </a:ext>
            </a:extLst>
          </p:cNvPr>
          <p:cNvSpPr>
            <a:spLocks noGrp="1"/>
          </p:cNvSpPr>
          <p:nvPr>
            <p:ph type="title"/>
          </p:nvPr>
        </p:nvSpPr>
        <p:spPr>
          <a:xfrm>
            <a:off x="6203538" y="365125"/>
            <a:ext cx="5393360" cy="1325563"/>
          </a:xfrm>
        </p:spPr>
        <p:txBody>
          <a:bodyPr>
            <a:normAutofit/>
          </a:bodyPr>
          <a:lstStyle/>
          <a:p>
            <a:pPr algn="ctr"/>
            <a:r>
              <a:rPr lang="en-US" dirty="0"/>
              <a:t>OERs Are Flexible</a:t>
            </a:r>
          </a:p>
        </p:txBody>
      </p:sp>
      <p:sp>
        <p:nvSpPr>
          <p:cNvPr id="40" name="Freeform: Shape 2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3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61F1CE2C-B6C2-46C9-8D71-4E87177EB223}"/>
              </a:ext>
            </a:extLst>
          </p:cNvPr>
          <p:cNvSpPr>
            <a:spLocks noGrp="1"/>
          </p:cNvSpPr>
          <p:nvPr>
            <p:ph idx="1"/>
          </p:nvPr>
        </p:nvSpPr>
        <p:spPr>
          <a:xfrm>
            <a:off x="6838728" y="1938222"/>
            <a:ext cx="5174202" cy="3570897"/>
          </a:xfrm>
        </p:spPr>
        <p:txBody>
          <a:bodyPr>
            <a:normAutofit/>
          </a:bodyPr>
          <a:lstStyle/>
          <a:p>
            <a:r>
              <a:rPr lang="en-US" dirty="0">
                <a:latin typeface="Arial" panose="020B0604020202020204" pitchFamily="34" charset="0"/>
                <a:cs typeface="Arial" panose="020B0604020202020204" pitchFamily="34" charset="0"/>
              </a:rPr>
              <a:t>OERs can be adjusted to fit the context and objectives of a course</a:t>
            </a:r>
          </a:p>
          <a:p>
            <a:pPr lvl="1"/>
            <a:r>
              <a:rPr lang="en-US" dirty="0">
                <a:latin typeface="Arial" panose="020B0604020202020204" pitchFamily="34" charset="0"/>
                <a:cs typeface="Arial" panose="020B0604020202020204" pitchFamily="34" charset="0"/>
              </a:rPr>
              <a:t>Add (or subtract) info in response to current events or local concerns</a:t>
            </a:r>
          </a:p>
          <a:p>
            <a:pPr lvl="1"/>
            <a:r>
              <a:rPr lang="en-US" dirty="0">
                <a:latin typeface="Arial" panose="020B0604020202020204" pitchFamily="34" charset="0"/>
                <a:cs typeface="Arial" panose="020B0604020202020204" pitchFamily="34" charset="0"/>
              </a:rPr>
              <a:t>Include underrepresented perspectives in content</a:t>
            </a:r>
          </a:p>
        </p:txBody>
      </p:sp>
      <p:sp>
        <p:nvSpPr>
          <p:cNvPr id="43" name="Arc 3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Shape 3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6">
            <a:extLst>
              <a:ext uri="{FF2B5EF4-FFF2-40B4-BE49-F238E27FC236}">
                <a16:creationId xmlns:a16="http://schemas.microsoft.com/office/drawing/2014/main" id="{112EC520-6D7F-EEA5-54BE-D148B3633A3A}"/>
              </a:ext>
            </a:extLst>
          </p:cNvPr>
          <p:cNvSpPr txBox="1"/>
          <p:nvPr/>
        </p:nvSpPr>
        <p:spPr>
          <a:xfrm>
            <a:off x="301445" y="4792807"/>
            <a:ext cx="2296800" cy="646331"/>
          </a:xfrm>
          <a:prstGeom prst="rect">
            <a:avLst/>
          </a:prstGeom>
          <a:noFill/>
        </p:spPr>
        <p:txBody>
          <a:bodyPr wrap="square" rtlCol="0">
            <a:spAutoFit/>
          </a:bodyPr>
          <a:lstStyle/>
          <a:p>
            <a:r>
              <a:rPr lang="en-US" dirty="0"/>
              <a:t>Image courtesy of </a:t>
            </a:r>
            <a:r>
              <a:rPr lang="en-US" dirty="0">
                <a:hlinkClick r:id="rId3"/>
              </a:rPr>
              <a:t>Canon in 2D</a:t>
            </a:r>
            <a:r>
              <a:rPr lang="en-US" dirty="0"/>
              <a:t> (CC BY)</a:t>
            </a:r>
          </a:p>
        </p:txBody>
      </p:sp>
      <p:pic>
        <p:nvPicPr>
          <p:cNvPr id="5" name="Picture 4" descr="A person stretching her leg&#10;&#10;Description automatically generated">
            <a:extLst>
              <a:ext uri="{FF2B5EF4-FFF2-40B4-BE49-F238E27FC236}">
                <a16:creationId xmlns:a16="http://schemas.microsoft.com/office/drawing/2014/main" id="{1B10CC99-182B-B5E4-6EBC-9287F29C41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445" y="992332"/>
            <a:ext cx="2495550" cy="3800475"/>
          </a:xfrm>
          <a:prstGeom prst="rect">
            <a:avLst/>
          </a:prstGeom>
        </p:spPr>
      </p:pic>
    </p:spTree>
    <p:extLst>
      <p:ext uri="{BB962C8B-B14F-4D97-AF65-F5344CB8AC3E}">
        <p14:creationId xmlns:p14="http://schemas.microsoft.com/office/powerpoint/2010/main" val="359934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6CE82-69C1-43F8-A01C-3427B7912439}"/>
              </a:ext>
            </a:extLst>
          </p:cNvPr>
          <p:cNvSpPr>
            <a:spLocks noGrp="1"/>
          </p:cNvSpPr>
          <p:nvPr>
            <p:ph type="title"/>
          </p:nvPr>
        </p:nvSpPr>
        <p:spPr>
          <a:xfrm>
            <a:off x="6203538" y="365125"/>
            <a:ext cx="5393360" cy="1325563"/>
          </a:xfrm>
        </p:spPr>
        <p:txBody>
          <a:bodyPr>
            <a:normAutofit/>
          </a:bodyPr>
          <a:lstStyle/>
          <a:p>
            <a:pPr algn="ctr"/>
            <a:r>
              <a:rPr lang="en-US" dirty="0"/>
              <a:t>Open Pedagogy</a:t>
            </a:r>
          </a:p>
        </p:txBody>
      </p:sp>
      <p:sp>
        <p:nvSpPr>
          <p:cNvPr id="40" name="Freeform: Shape 2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3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61F1CE2C-B6C2-46C9-8D71-4E87177EB223}"/>
              </a:ext>
            </a:extLst>
          </p:cNvPr>
          <p:cNvSpPr>
            <a:spLocks noGrp="1"/>
          </p:cNvSpPr>
          <p:nvPr>
            <p:ph idx="1"/>
          </p:nvPr>
        </p:nvSpPr>
        <p:spPr>
          <a:xfrm>
            <a:off x="6838728" y="1938222"/>
            <a:ext cx="5174202" cy="4095573"/>
          </a:xfrm>
        </p:spPr>
        <p:txBody>
          <a:bodyPr>
            <a:normAutofit/>
          </a:bodyPr>
          <a:lstStyle/>
          <a:p>
            <a:r>
              <a:rPr lang="en-US" i="1" dirty="0"/>
              <a:t>Open Pedagogy</a:t>
            </a:r>
            <a:r>
              <a:rPr lang="en-US" dirty="0"/>
              <a:t>: Teaching practices open to collaboration with learners and sharing classroom products</a:t>
            </a:r>
            <a:endParaRPr lang="en-US" i="1" dirty="0"/>
          </a:p>
          <a:p>
            <a:pPr lvl="1"/>
            <a:r>
              <a:rPr lang="en-US" dirty="0"/>
              <a:t>Students can more readily influence course content</a:t>
            </a:r>
          </a:p>
          <a:p>
            <a:r>
              <a:rPr lang="en-US" i="1" dirty="0"/>
              <a:t>Renewable Assignments</a:t>
            </a:r>
            <a:r>
              <a:rPr lang="en-US" dirty="0"/>
              <a:t>: Classroom projects that can be used by others outside a class and after it has concluded</a:t>
            </a:r>
            <a:endParaRPr lang="en-US" i="1" dirty="0"/>
          </a:p>
        </p:txBody>
      </p:sp>
      <p:sp>
        <p:nvSpPr>
          <p:cNvPr id="43" name="Arc 3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Shape 3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descr="A screenshot of a computer&#10;&#10;Description automatically generated">
            <a:extLst>
              <a:ext uri="{FF2B5EF4-FFF2-40B4-BE49-F238E27FC236}">
                <a16:creationId xmlns:a16="http://schemas.microsoft.com/office/drawing/2014/main" id="{3AB0D1AC-AE43-2AF7-D42F-B4A264F6E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1597"/>
            <a:ext cx="6746169" cy="3939038"/>
          </a:xfrm>
          <a:prstGeom prst="rect">
            <a:avLst/>
          </a:prstGeom>
        </p:spPr>
      </p:pic>
      <p:sp>
        <p:nvSpPr>
          <p:cNvPr id="10" name="TextBox 9">
            <a:extLst>
              <a:ext uri="{FF2B5EF4-FFF2-40B4-BE49-F238E27FC236}">
                <a16:creationId xmlns:a16="http://schemas.microsoft.com/office/drawing/2014/main" id="{9562EA7A-C264-14CD-9057-5DF36126B324}"/>
              </a:ext>
            </a:extLst>
          </p:cNvPr>
          <p:cNvSpPr txBox="1"/>
          <p:nvPr/>
        </p:nvSpPr>
        <p:spPr>
          <a:xfrm>
            <a:off x="0" y="5749290"/>
            <a:ext cx="2899690" cy="646331"/>
          </a:xfrm>
          <a:prstGeom prst="rect">
            <a:avLst/>
          </a:prstGeom>
          <a:noFill/>
        </p:spPr>
        <p:txBody>
          <a:bodyPr wrap="square" rtlCol="0">
            <a:spAutoFit/>
          </a:bodyPr>
          <a:lstStyle/>
          <a:p>
            <a:r>
              <a:rPr lang="en-US" dirty="0"/>
              <a:t>Image courtesy of </a:t>
            </a:r>
            <a:r>
              <a:rPr lang="en-US" dirty="0">
                <a:hlinkClick r:id="rId4"/>
              </a:rPr>
              <a:t>Miller, </a:t>
            </a:r>
            <a:r>
              <a:rPr lang="en-US" dirty="0" err="1">
                <a:hlinkClick r:id="rId4"/>
              </a:rPr>
              <a:t>Lukoff</a:t>
            </a:r>
            <a:r>
              <a:rPr lang="en-US" dirty="0">
                <a:hlinkClick r:id="rId4"/>
              </a:rPr>
              <a:t>, King, &amp; Mazur</a:t>
            </a:r>
            <a:r>
              <a:rPr lang="en-US" dirty="0"/>
              <a:t> (CC BY)</a:t>
            </a:r>
          </a:p>
        </p:txBody>
      </p:sp>
    </p:spTree>
    <p:extLst>
      <p:ext uri="{BB962C8B-B14F-4D97-AF65-F5344CB8AC3E}">
        <p14:creationId xmlns:p14="http://schemas.microsoft.com/office/powerpoint/2010/main" val="23115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A9103A0-B976-4C30-9C53-7ED4D83E24CD}"/>
              </a:ext>
            </a:extLst>
          </p:cNvPr>
          <p:cNvSpPr>
            <a:spLocks noGrp="1"/>
          </p:cNvSpPr>
          <p:nvPr>
            <p:ph type="title"/>
          </p:nvPr>
        </p:nvSpPr>
        <p:spPr>
          <a:xfrm>
            <a:off x="838200" y="401221"/>
            <a:ext cx="10515600" cy="1348065"/>
          </a:xfrm>
        </p:spPr>
        <p:txBody>
          <a:bodyPr>
            <a:normAutofit/>
          </a:bodyPr>
          <a:lstStyle/>
          <a:p>
            <a:r>
              <a:rPr lang="en-US" sz="5400">
                <a:solidFill>
                  <a:srgbClr val="FFFFFF"/>
                </a:solidFill>
                <a:latin typeface="Arial" panose="020B0604020202020204" pitchFamily="34" charset="0"/>
                <a:cs typeface="Arial" panose="020B0604020202020204" pitchFamily="34" charset="0"/>
              </a:rPr>
              <a:t>What is Open Licensing?</a:t>
            </a:r>
          </a:p>
        </p:txBody>
      </p:sp>
      <p:sp>
        <p:nvSpPr>
          <p:cNvPr id="3" name="Content Placeholder 2">
            <a:extLst>
              <a:ext uri="{FF2B5EF4-FFF2-40B4-BE49-F238E27FC236}">
                <a16:creationId xmlns:a16="http://schemas.microsoft.com/office/drawing/2014/main" id="{8FFA639B-CA81-4696-8779-6A16ED24817D}"/>
              </a:ext>
            </a:extLst>
          </p:cNvPr>
          <p:cNvSpPr>
            <a:spLocks noGrp="1"/>
          </p:cNvSpPr>
          <p:nvPr>
            <p:ph idx="1"/>
          </p:nvPr>
        </p:nvSpPr>
        <p:spPr>
          <a:xfrm>
            <a:off x="214993" y="2467429"/>
            <a:ext cx="10695920" cy="3989350"/>
          </a:xfrm>
        </p:spPr>
        <p:txBody>
          <a:bodyPr>
            <a:normAutofit fontScale="85000" lnSpcReduction="10000"/>
          </a:bodyPr>
          <a:lstStyle/>
          <a:p>
            <a:r>
              <a:rPr lang="en-US" sz="2600" b="1" dirty="0">
                <a:latin typeface="Arial" panose="020B0604020202020204" pitchFamily="34" charset="0"/>
                <a:cs typeface="Arial" panose="020B0604020202020204" pitchFamily="34" charset="0"/>
              </a:rPr>
              <a:t>Copyright</a:t>
            </a:r>
            <a:r>
              <a:rPr lang="en-US" sz="2600" dirty="0">
                <a:latin typeface="Arial" panose="020B0604020202020204" pitchFamily="34" charset="0"/>
                <a:cs typeface="Arial" panose="020B0604020202020204" pitchFamily="34" charset="0"/>
              </a:rPr>
              <a:t> prevents others from using created work or </a:t>
            </a:r>
            <a:r>
              <a:rPr lang="en-US" sz="2600" b="1" dirty="0">
                <a:latin typeface="Arial" panose="020B0604020202020204" pitchFamily="34" charset="0"/>
                <a:cs typeface="Arial" panose="020B0604020202020204" pitchFamily="34" charset="0"/>
              </a:rPr>
              <a:t>“all rights </a:t>
            </a:r>
            <a:r>
              <a:rPr lang="en-US" sz="2600" b="1">
                <a:latin typeface="Arial" panose="020B0604020202020204" pitchFamily="34" charset="0"/>
                <a:cs typeface="Arial" panose="020B0604020202020204" pitchFamily="34" charset="0"/>
              </a:rPr>
              <a:t>reserved”</a:t>
            </a:r>
            <a:r>
              <a:rPr lang="en-US" sz="2600">
                <a:latin typeface="Arial" panose="020B0604020202020204" pitchFamily="34" charset="0"/>
                <a:cs typeface="Arial" panose="020B0604020202020204" pitchFamily="34" charset="0"/>
              </a:rPr>
              <a:t>.</a:t>
            </a:r>
            <a:r>
              <a:rPr lang="en-US" sz="2600" b="1">
                <a:latin typeface="Arial" panose="020B0604020202020204" pitchFamily="34" charset="0"/>
                <a:cs typeface="Arial" panose="020B0604020202020204" pitchFamily="34" charset="0"/>
              </a:rPr>
              <a:t>  </a:t>
            </a:r>
            <a:endParaRPr lang="en-US" sz="2600" b="1" dirty="0">
              <a:latin typeface="Arial" panose="020B0604020202020204" pitchFamily="34" charset="0"/>
              <a:cs typeface="Arial" panose="020B0604020202020204" pitchFamily="34" charset="0"/>
            </a:endParaRPr>
          </a:p>
          <a:p>
            <a:pPr marL="0" indent="0">
              <a:buNone/>
            </a:pPr>
            <a:endParaRPr lang="en-US" sz="26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Public domain </a:t>
            </a:r>
            <a:r>
              <a:rPr lang="en-US" sz="2600" dirty="0">
                <a:latin typeface="Arial" panose="020B0604020202020204" pitchFamily="34" charset="0"/>
                <a:cs typeface="Arial" panose="020B0604020202020204" pitchFamily="34" charset="0"/>
              </a:rPr>
              <a:t>is work in which the copyright has expired, was forfeited, or is inapplicable due to the creative author being dead for a specified length of time. Also included is content created by federal government employees as part of their job--</a:t>
            </a:r>
            <a:r>
              <a:rPr lang="en-US" sz="2600" b="1" dirty="0">
                <a:latin typeface="Arial" panose="020B0604020202020204" pitchFamily="34" charset="0"/>
                <a:cs typeface="Arial" panose="020B0604020202020204" pitchFamily="34" charset="0"/>
              </a:rPr>
              <a:t> “no rights reserved”</a:t>
            </a:r>
            <a:r>
              <a:rPr lang="en-US" sz="2600" dirty="0">
                <a:latin typeface="Arial" panose="020B0604020202020204" pitchFamily="34" charset="0"/>
                <a:cs typeface="Arial" panose="020B0604020202020204" pitchFamily="34" charset="0"/>
              </a:rPr>
              <a:t>. All work can be freely adapted or reused </a:t>
            </a:r>
          </a:p>
          <a:p>
            <a:pPr marL="0" indent="0">
              <a:buNone/>
            </a:pPr>
            <a:endParaRPr lang="en-US" sz="2600"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Open licensing </a:t>
            </a:r>
            <a:r>
              <a:rPr lang="en-US" sz="2600" dirty="0">
                <a:latin typeface="Arial" panose="020B0604020202020204" pitchFamily="34" charset="0"/>
                <a:cs typeface="Arial" panose="020B0604020202020204" pitchFamily="34" charset="0"/>
              </a:rPr>
              <a:t>allows a creator to specify how their work may be used. This does not replace copyright but works with it--</a:t>
            </a:r>
            <a:r>
              <a:rPr lang="en-US" sz="2600" b="1" dirty="0">
                <a:latin typeface="Arial" panose="020B0604020202020204" pitchFamily="34" charset="0"/>
                <a:cs typeface="Arial" panose="020B0604020202020204" pitchFamily="34" charset="0"/>
              </a:rPr>
              <a:t>“some rights reserved”</a:t>
            </a:r>
            <a:r>
              <a:rPr lang="en-US" sz="26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200400" lvl="7" indent="0">
              <a:buNone/>
            </a:pPr>
            <a:endParaRPr lang="en-US" sz="2400" dirty="0">
              <a:latin typeface="Arial" panose="020B0604020202020204" pitchFamily="34" charset="0"/>
              <a:cs typeface="Arial" panose="020B0604020202020204" pitchFamily="34" charset="0"/>
            </a:endParaRPr>
          </a:p>
          <a:p>
            <a:pPr marL="3200400" lvl="7" indent="0">
              <a:buNone/>
            </a:pPr>
            <a:r>
              <a:rPr lang="en-US" sz="17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(Open Education, n.d.)</a:t>
            </a:r>
            <a:endParaRPr lang="en-US" sz="2400" dirty="0">
              <a:latin typeface="Arial" panose="020B0604020202020204" pitchFamily="34" charset="0"/>
              <a:cs typeface="Arial" panose="020B0604020202020204" pitchFamily="34" charset="0"/>
            </a:endParaRPr>
          </a:p>
        </p:txBody>
      </p:sp>
      <p:sp>
        <p:nvSpPr>
          <p:cNvPr id="9" name="Content Placeholder 3">
            <a:extLst>
              <a:ext uri="{FF2B5EF4-FFF2-40B4-BE49-F238E27FC236}">
                <a16:creationId xmlns:a16="http://schemas.microsoft.com/office/drawing/2014/main" id="{3882AFF7-F0F9-4491-97D0-023055FF72BD}"/>
              </a:ext>
            </a:extLst>
          </p:cNvPr>
          <p:cNvSpPr txBox="1">
            <a:spLocks/>
          </p:cNvSpPr>
          <p:nvPr/>
        </p:nvSpPr>
        <p:spPr>
          <a:xfrm>
            <a:off x="10913962" y="2387819"/>
            <a:ext cx="816429" cy="721632"/>
          </a:xfrm>
          <a:prstGeom prst="flowChartConnector">
            <a:avLst/>
          </a:prstGeom>
          <a:noFill/>
          <a:ln w="76200" cap="flat" cmpd="sng" algn="ctr">
            <a:solidFill>
              <a:srgbClr val="0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Amasis MT Pro Black" panose="02040A04050005020304" pitchFamily="18" charset="0"/>
              </a:rPr>
              <a:t>C</a:t>
            </a:r>
          </a:p>
        </p:txBody>
      </p:sp>
      <p:sp>
        <p:nvSpPr>
          <p:cNvPr id="11" name="Content Placeholder 3">
            <a:extLst>
              <a:ext uri="{FF2B5EF4-FFF2-40B4-BE49-F238E27FC236}">
                <a16:creationId xmlns:a16="http://schemas.microsoft.com/office/drawing/2014/main" id="{8F794163-C643-4C2B-8A4A-DE0AF674B3B0}"/>
              </a:ext>
            </a:extLst>
          </p:cNvPr>
          <p:cNvSpPr txBox="1">
            <a:spLocks/>
          </p:cNvSpPr>
          <p:nvPr/>
        </p:nvSpPr>
        <p:spPr>
          <a:xfrm>
            <a:off x="10913961" y="3643746"/>
            <a:ext cx="816429" cy="812891"/>
          </a:xfrm>
          <a:prstGeom prst="flowChartConnector">
            <a:avLst/>
          </a:prstGeom>
          <a:noFill/>
          <a:ln w="76200" cap="flat" cmpd="sng" algn="ctr">
            <a:solidFill>
              <a:srgbClr val="0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Amasis MT Pro Black" panose="02040A04050005020304" pitchFamily="18" charset="0"/>
              </a:rPr>
              <a:t>pd</a:t>
            </a:r>
          </a:p>
        </p:txBody>
      </p:sp>
      <p:sp>
        <p:nvSpPr>
          <p:cNvPr id="12" name="Content Placeholder 3">
            <a:extLst>
              <a:ext uri="{FF2B5EF4-FFF2-40B4-BE49-F238E27FC236}">
                <a16:creationId xmlns:a16="http://schemas.microsoft.com/office/drawing/2014/main" id="{2DBDE901-4FDF-4DC4-A96B-2DCC61F366D7}"/>
              </a:ext>
            </a:extLst>
          </p:cNvPr>
          <p:cNvSpPr txBox="1">
            <a:spLocks/>
          </p:cNvSpPr>
          <p:nvPr/>
        </p:nvSpPr>
        <p:spPr>
          <a:xfrm>
            <a:off x="10913961" y="5054765"/>
            <a:ext cx="816429" cy="721632"/>
          </a:xfrm>
          <a:prstGeom prst="flowChartConnector">
            <a:avLst/>
          </a:prstGeom>
          <a:noFill/>
          <a:ln w="76200" cap="flat" cmpd="sng" algn="ctr">
            <a:solidFill>
              <a:srgbClr val="0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solidFill>
                  <a:schemeClr val="tx1"/>
                </a:solidFill>
                <a:latin typeface="Amasis MT Pro Black" panose="02040A04050005020304" pitchFamily="18" charset="0"/>
              </a:rPr>
              <a:t>CC</a:t>
            </a:r>
          </a:p>
        </p:txBody>
      </p:sp>
    </p:spTree>
    <p:extLst>
      <p:ext uri="{BB962C8B-B14F-4D97-AF65-F5344CB8AC3E}">
        <p14:creationId xmlns:p14="http://schemas.microsoft.com/office/powerpoint/2010/main" val="135930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A9103A0-B976-4C30-9C53-7ED4D83E24CD}"/>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latin typeface="Arial" panose="020B0604020202020204" pitchFamily="34" charset="0"/>
                <a:cs typeface="Arial" panose="020B0604020202020204" pitchFamily="34" charset="0"/>
              </a:rPr>
              <a:t>Creative Commons Licenses</a:t>
            </a:r>
          </a:p>
        </p:txBody>
      </p:sp>
      <p:sp>
        <p:nvSpPr>
          <p:cNvPr id="3" name="Content Placeholder 2">
            <a:extLst>
              <a:ext uri="{FF2B5EF4-FFF2-40B4-BE49-F238E27FC236}">
                <a16:creationId xmlns:a16="http://schemas.microsoft.com/office/drawing/2014/main" id="{8FFA639B-CA81-4696-8779-6A16ED24817D}"/>
              </a:ext>
            </a:extLst>
          </p:cNvPr>
          <p:cNvSpPr>
            <a:spLocks noGrp="1"/>
          </p:cNvSpPr>
          <p:nvPr>
            <p:ph idx="1"/>
          </p:nvPr>
        </p:nvSpPr>
        <p:spPr>
          <a:xfrm>
            <a:off x="214993" y="2467429"/>
            <a:ext cx="4284727" cy="1180649"/>
          </a:xfrm>
        </p:spPr>
        <p:txBody>
          <a:bodyPr>
            <a:normAutofit/>
          </a:bodyPr>
          <a:lstStyle/>
          <a:p>
            <a:r>
              <a:rPr lang="en-US" sz="2600" dirty="0">
                <a:latin typeface="Arial" panose="020B0604020202020204" pitchFamily="34" charset="0"/>
                <a:cs typeface="Arial" panose="020B0604020202020204" pitchFamily="34" charset="0"/>
              </a:rPr>
              <a:t>CC licenses are built from different combinations of permissions</a:t>
            </a:r>
          </a:p>
          <a:p>
            <a:pPr marL="0" indent="0">
              <a:buNone/>
            </a:pPr>
            <a:endParaRPr lang="en-US" sz="26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64EA91C-9AD8-929A-E3D9-16188449B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085" y="3113067"/>
            <a:ext cx="4705915" cy="535011"/>
          </a:xfrm>
          <a:prstGeom prst="rect">
            <a:avLst/>
          </a:prstGeom>
        </p:spPr>
      </p:pic>
      <p:pic>
        <p:nvPicPr>
          <p:cNvPr id="7" name="Picture 6">
            <a:extLst>
              <a:ext uri="{FF2B5EF4-FFF2-40B4-BE49-F238E27FC236}">
                <a16:creationId xmlns:a16="http://schemas.microsoft.com/office/drawing/2014/main" id="{A0DDC9C3-0926-0161-8AE9-B5CFA69E2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720" y="4049300"/>
            <a:ext cx="7692280" cy="535012"/>
          </a:xfrm>
          <a:prstGeom prst="rect">
            <a:avLst/>
          </a:prstGeom>
        </p:spPr>
      </p:pic>
      <p:pic>
        <p:nvPicPr>
          <p:cNvPr id="14" name="Picture 13">
            <a:extLst>
              <a:ext uri="{FF2B5EF4-FFF2-40B4-BE49-F238E27FC236}">
                <a16:creationId xmlns:a16="http://schemas.microsoft.com/office/drawing/2014/main" id="{F1AC1EBE-0B11-2660-CA51-20A387A58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938" y="4985533"/>
            <a:ext cx="7405062" cy="535012"/>
          </a:xfrm>
          <a:prstGeom prst="rect">
            <a:avLst/>
          </a:prstGeom>
        </p:spPr>
      </p:pic>
      <p:pic>
        <p:nvPicPr>
          <p:cNvPr id="18" name="Picture 17">
            <a:extLst>
              <a:ext uri="{FF2B5EF4-FFF2-40B4-BE49-F238E27FC236}">
                <a16:creationId xmlns:a16="http://schemas.microsoft.com/office/drawing/2014/main" id="{21AEDBCA-0AA7-58A0-0DB7-5102172E5B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4396" y="5921766"/>
            <a:ext cx="6727512" cy="535013"/>
          </a:xfrm>
          <a:prstGeom prst="rect">
            <a:avLst/>
          </a:prstGeom>
        </p:spPr>
      </p:pic>
      <p:cxnSp>
        <p:nvCxnSpPr>
          <p:cNvPr id="22" name="Connector: Elbow 21">
            <a:extLst>
              <a:ext uri="{FF2B5EF4-FFF2-40B4-BE49-F238E27FC236}">
                <a16:creationId xmlns:a16="http://schemas.microsoft.com/office/drawing/2014/main" id="{3BBFE4D8-CC29-BF40-1FB8-D311BF27EEC4}"/>
              </a:ext>
            </a:extLst>
          </p:cNvPr>
          <p:cNvCxnSpPr>
            <a:cxnSpLocks/>
            <a:stCxn id="3" idx="2"/>
            <a:endCxn id="14" idx="1"/>
          </p:cNvCxnSpPr>
          <p:nvPr/>
        </p:nvCxnSpPr>
        <p:spPr>
          <a:xfrm rot="16200000" flipH="1">
            <a:off x="2769667" y="3235767"/>
            <a:ext cx="1604961" cy="2429581"/>
          </a:xfrm>
          <a:prstGeom prst="bentConnector2">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C0BDB49-118A-43B7-3C5A-66C2489E975D}"/>
              </a:ext>
            </a:extLst>
          </p:cNvPr>
          <p:cNvCxnSpPr>
            <a:cxnSpLocks/>
            <a:endCxn id="5" idx="0"/>
          </p:cNvCxnSpPr>
          <p:nvPr/>
        </p:nvCxnSpPr>
        <p:spPr>
          <a:xfrm>
            <a:off x="4499719" y="2781043"/>
            <a:ext cx="5339324" cy="332024"/>
          </a:xfrm>
          <a:prstGeom prst="bentConnector2">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A black and white sign with white text&#10;&#10;Description automatically generated">
            <a:extLst>
              <a:ext uri="{FF2B5EF4-FFF2-40B4-BE49-F238E27FC236}">
                <a16:creationId xmlns:a16="http://schemas.microsoft.com/office/drawing/2014/main" id="{7C8CFE8C-9D31-D27A-8023-38CFBE9EC3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3624" y="2176835"/>
            <a:ext cx="1518376" cy="535011"/>
          </a:xfrm>
          <a:prstGeom prst="rect">
            <a:avLst/>
          </a:prstGeom>
        </p:spPr>
      </p:pic>
      <p:cxnSp>
        <p:nvCxnSpPr>
          <p:cNvPr id="32" name="Straight Arrow Connector 31">
            <a:extLst>
              <a:ext uri="{FF2B5EF4-FFF2-40B4-BE49-F238E27FC236}">
                <a16:creationId xmlns:a16="http://schemas.microsoft.com/office/drawing/2014/main" id="{05DB3973-B764-692C-8B93-C1270C2F0D78}"/>
              </a:ext>
            </a:extLst>
          </p:cNvPr>
          <p:cNvCxnSpPr>
            <a:cxnSpLocks/>
            <a:endCxn id="27" idx="1"/>
          </p:cNvCxnSpPr>
          <p:nvPr/>
        </p:nvCxnSpPr>
        <p:spPr>
          <a:xfrm flipV="1">
            <a:off x="9839042" y="2444341"/>
            <a:ext cx="834582" cy="330622"/>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6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A9103A0-B976-4C30-9C53-7ED4D83E24CD}"/>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latin typeface="Arial" panose="020B0604020202020204" pitchFamily="34" charset="0"/>
                <a:cs typeface="Arial" panose="020B0604020202020204" pitchFamily="34" charset="0"/>
              </a:rPr>
              <a:t>Creative Commons Licenses</a:t>
            </a:r>
          </a:p>
        </p:txBody>
      </p:sp>
      <p:sp>
        <p:nvSpPr>
          <p:cNvPr id="3" name="Content Placeholder 2">
            <a:extLst>
              <a:ext uri="{FF2B5EF4-FFF2-40B4-BE49-F238E27FC236}">
                <a16:creationId xmlns:a16="http://schemas.microsoft.com/office/drawing/2014/main" id="{8FFA639B-CA81-4696-8779-6A16ED24817D}"/>
              </a:ext>
            </a:extLst>
          </p:cNvPr>
          <p:cNvSpPr>
            <a:spLocks noGrp="1"/>
          </p:cNvSpPr>
          <p:nvPr>
            <p:ph idx="1"/>
          </p:nvPr>
        </p:nvSpPr>
        <p:spPr>
          <a:xfrm>
            <a:off x="1658692" y="5384623"/>
            <a:ext cx="2867528" cy="866119"/>
          </a:xfrm>
        </p:spPr>
        <p:txBody>
          <a:bodyPr>
            <a:normAutofit/>
          </a:bodyPr>
          <a:lstStyle/>
          <a:p>
            <a:pPr marL="0" indent="0" algn="ctr">
              <a:buNone/>
            </a:pPr>
            <a:r>
              <a:rPr lang="en-US" sz="2600" b="1" dirty="0">
                <a:latin typeface="Arial" panose="020B0604020202020204" pitchFamily="34" charset="0"/>
                <a:cs typeface="Arial" panose="020B0604020202020204" pitchFamily="34" charset="0"/>
              </a:rPr>
              <a:t>You must credit the author…</a:t>
            </a:r>
          </a:p>
        </p:txBody>
      </p:sp>
      <p:pic>
        <p:nvPicPr>
          <p:cNvPr id="6" name="Picture 5" descr="A sign with a person and dollar symbol&#10;&#10;Description automatically generated">
            <a:extLst>
              <a:ext uri="{FF2B5EF4-FFF2-40B4-BE49-F238E27FC236}">
                <a16:creationId xmlns:a16="http://schemas.microsoft.com/office/drawing/2014/main" id="{DDE39EAD-CD4C-DC50-519F-BE81896AE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456" y="2676695"/>
            <a:ext cx="6004039" cy="2100671"/>
          </a:xfrm>
          <a:prstGeom prst="rect">
            <a:avLst/>
          </a:prstGeom>
        </p:spPr>
      </p:pic>
      <p:cxnSp>
        <p:nvCxnSpPr>
          <p:cNvPr id="13" name="Straight Arrow Connector 12">
            <a:extLst>
              <a:ext uri="{FF2B5EF4-FFF2-40B4-BE49-F238E27FC236}">
                <a16:creationId xmlns:a16="http://schemas.microsoft.com/office/drawing/2014/main" id="{DF0C83AD-473D-2ACF-58B1-81EAD96F37B1}"/>
              </a:ext>
            </a:extLst>
          </p:cNvPr>
          <p:cNvCxnSpPr>
            <a:stCxn id="3" idx="0"/>
          </p:cNvCxnSpPr>
          <p:nvPr/>
        </p:nvCxnSpPr>
        <p:spPr>
          <a:xfrm flipV="1">
            <a:off x="3092456" y="4777366"/>
            <a:ext cx="2451094" cy="6072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FC7192CA-3017-7477-B222-9DC42D8E616C}"/>
              </a:ext>
            </a:extLst>
          </p:cNvPr>
          <p:cNvSpPr txBox="1">
            <a:spLocks/>
          </p:cNvSpPr>
          <p:nvPr/>
        </p:nvSpPr>
        <p:spPr>
          <a:xfrm>
            <a:off x="4751148" y="5384623"/>
            <a:ext cx="2867528" cy="86611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atin typeface="Arial" panose="020B0604020202020204" pitchFamily="34" charset="0"/>
                <a:cs typeface="Arial" panose="020B0604020202020204" pitchFamily="34" charset="0"/>
              </a:rPr>
              <a:t>…not use the work for a commercial purpose…</a:t>
            </a:r>
          </a:p>
        </p:txBody>
      </p:sp>
      <p:cxnSp>
        <p:nvCxnSpPr>
          <p:cNvPr id="17" name="Straight Arrow Connector 16">
            <a:extLst>
              <a:ext uri="{FF2B5EF4-FFF2-40B4-BE49-F238E27FC236}">
                <a16:creationId xmlns:a16="http://schemas.microsoft.com/office/drawing/2014/main" id="{9214189A-E6E1-18E7-6559-7F6556E9E147}"/>
              </a:ext>
            </a:extLst>
          </p:cNvPr>
          <p:cNvCxnSpPr>
            <a:stCxn id="15" idx="0"/>
          </p:cNvCxnSpPr>
          <p:nvPr/>
        </p:nvCxnSpPr>
        <p:spPr>
          <a:xfrm flipV="1">
            <a:off x="6184912" y="4777366"/>
            <a:ext cx="615938" cy="60725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6ACECD40-9973-5CAD-B560-4618A4E00853}"/>
              </a:ext>
            </a:extLst>
          </p:cNvPr>
          <p:cNvSpPr txBox="1">
            <a:spLocks/>
          </p:cNvSpPr>
          <p:nvPr/>
        </p:nvSpPr>
        <p:spPr>
          <a:xfrm>
            <a:off x="7665780" y="5384622"/>
            <a:ext cx="4004250" cy="86611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latin typeface="Arial" panose="020B0604020202020204" pitchFamily="34" charset="0"/>
                <a:cs typeface="Arial" panose="020B0604020202020204" pitchFamily="34" charset="0"/>
              </a:rPr>
              <a:t>…and must share your derivative works with the same permissions</a:t>
            </a:r>
          </a:p>
        </p:txBody>
      </p:sp>
      <p:cxnSp>
        <p:nvCxnSpPr>
          <p:cNvPr id="21" name="Straight Arrow Connector 20">
            <a:extLst>
              <a:ext uri="{FF2B5EF4-FFF2-40B4-BE49-F238E27FC236}">
                <a16:creationId xmlns:a16="http://schemas.microsoft.com/office/drawing/2014/main" id="{0A607329-4A08-D1DB-0CB8-1489BEA5EDCC}"/>
              </a:ext>
            </a:extLst>
          </p:cNvPr>
          <p:cNvCxnSpPr>
            <a:stCxn id="19" idx="0"/>
          </p:cNvCxnSpPr>
          <p:nvPr/>
        </p:nvCxnSpPr>
        <p:spPr>
          <a:xfrm flipH="1" flipV="1">
            <a:off x="8366760" y="4777366"/>
            <a:ext cx="1301145" cy="607256"/>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03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7050-39CB-40CE-909F-0F14A929DCA1}"/>
              </a:ext>
            </a:extLst>
          </p:cNvPr>
          <p:cNvSpPr>
            <a:spLocks noGrp="1"/>
          </p:cNvSpPr>
          <p:nvPr>
            <p:ph type="title"/>
          </p:nvPr>
        </p:nvSpPr>
        <p:spPr>
          <a:xfrm>
            <a:off x="211873" y="874244"/>
            <a:ext cx="5315624" cy="800904"/>
          </a:xfrm>
        </p:spPr>
        <p:txBody>
          <a:bodyPr anchor="b">
            <a:normAutofit fontScale="90000"/>
          </a:bodyPr>
          <a:lstStyle/>
          <a:p>
            <a:r>
              <a:rPr lang="en-US" dirty="0">
                <a:latin typeface="Arial" panose="020B0604020202020204" pitchFamily="34" charset="0"/>
                <a:cs typeface="Arial" panose="020B0604020202020204" pitchFamily="34" charset="0"/>
              </a:rPr>
              <a:t>OER Repositories: First Picks</a:t>
            </a:r>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llage of colorful squares with text&#10;&#10;Description automatically generated">
            <a:extLst>
              <a:ext uri="{FF2B5EF4-FFF2-40B4-BE49-F238E27FC236}">
                <a16:creationId xmlns:a16="http://schemas.microsoft.com/office/drawing/2014/main" id="{FA77917A-6F00-106C-0C3E-BB531C04E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3216954"/>
            <a:ext cx="6049219" cy="3029373"/>
          </a:xfrm>
          <a:prstGeom prst="rect">
            <a:avLst/>
          </a:prstGeom>
        </p:spPr>
      </p:pic>
      <p:pic>
        <p:nvPicPr>
          <p:cNvPr id="5" name="Content Placeholder 4" descr="A logo with text overlay&#10;&#10;Description automatically generated">
            <a:extLst>
              <a:ext uri="{FF2B5EF4-FFF2-40B4-BE49-F238E27FC236}">
                <a16:creationId xmlns:a16="http://schemas.microsoft.com/office/drawing/2014/main" id="{391C26A0-4F39-860A-BFCF-2D451E8C99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1598" y="4391898"/>
            <a:ext cx="1986181" cy="679483"/>
          </a:xfrm>
        </p:spPr>
      </p:pic>
      <p:pic>
        <p:nvPicPr>
          <p:cNvPr id="6" name="Picture 5" descr="A child sitting on a rock&#10;&#10;Description automatically generated">
            <a:extLst>
              <a:ext uri="{FF2B5EF4-FFF2-40B4-BE49-F238E27FC236}">
                <a16:creationId xmlns:a16="http://schemas.microsoft.com/office/drawing/2014/main" id="{CF96BD1F-8131-AE2D-4C64-DA8A98452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1972" y="480210"/>
            <a:ext cx="2012505" cy="2389876"/>
          </a:xfrm>
          <a:prstGeom prst="rect">
            <a:avLst/>
          </a:prstGeom>
        </p:spPr>
      </p:pic>
      <p:pic>
        <p:nvPicPr>
          <p:cNvPr id="7" name="Picture 6" descr="An orange cover with white text&#10;&#10;Description automatically generated">
            <a:extLst>
              <a:ext uri="{FF2B5EF4-FFF2-40B4-BE49-F238E27FC236}">
                <a16:creationId xmlns:a16="http://schemas.microsoft.com/office/drawing/2014/main" id="{3330D9ED-9A09-D726-2522-B08A859C89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4477" y="480210"/>
            <a:ext cx="2019300" cy="2929626"/>
          </a:xfrm>
          <a:prstGeom prst="rect">
            <a:avLst/>
          </a:prstGeom>
        </p:spPr>
      </p:pic>
      <p:pic>
        <p:nvPicPr>
          <p:cNvPr id="8" name="Picture 7" descr="A group of people with different colored faces&#10;&#10;Description automatically generated">
            <a:extLst>
              <a:ext uri="{FF2B5EF4-FFF2-40B4-BE49-F238E27FC236}">
                <a16:creationId xmlns:a16="http://schemas.microsoft.com/office/drawing/2014/main" id="{A52D96A4-F4F7-4125-3FBA-1BF094811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1972" y="2870086"/>
            <a:ext cx="1969954" cy="256898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6B5D618-ED24-1377-7EBF-67C08D54D3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1926" y="2817547"/>
            <a:ext cx="2061851" cy="2621520"/>
          </a:xfrm>
          <a:prstGeom prst="rect">
            <a:avLst/>
          </a:prstGeom>
        </p:spPr>
      </p:pic>
      <p:pic>
        <p:nvPicPr>
          <p:cNvPr id="10" name="Picture 9" descr="A close-up of a logo&#10;&#10;Description automatically generated">
            <a:extLst>
              <a:ext uri="{FF2B5EF4-FFF2-40B4-BE49-F238E27FC236}">
                <a16:creationId xmlns:a16="http://schemas.microsoft.com/office/drawing/2014/main" id="{472B4ACA-94D5-2090-1EC3-8550FAA0A0AA}"/>
              </a:ext>
            </a:extLst>
          </p:cNvPr>
          <p:cNvPicPr>
            <a:picLocks noChangeAspect="1"/>
          </p:cNvPicPr>
          <p:nvPr/>
        </p:nvPicPr>
        <p:blipFill rotWithShape="1">
          <a:blip r:embed="rId8">
            <a:extLst>
              <a:ext uri="{28A0092B-C50C-407E-A947-70E740481C1C}">
                <a14:useLocalDpi xmlns:a14="http://schemas.microsoft.com/office/drawing/2010/main" val="0"/>
              </a:ext>
            </a:extLst>
          </a:blip>
          <a:srcRect l="9610" t="11267" r="6442" b="12167"/>
          <a:stretch/>
        </p:blipFill>
        <p:spPr>
          <a:xfrm>
            <a:off x="7800727" y="2330336"/>
            <a:ext cx="4127500" cy="1079500"/>
          </a:xfrm>
          <a:prstGeom prst="rect">
            <a:avLst/>
          </a:prstGeom>
        </p:spPr>
      </p:pic>
    </p:spTree>
    <p:extLst>
      <p:ext uri="{BB962C8B-B14F-4D97-AF65-F5344CB8AC3E}">
        <p14:creationId xmlns:p14="http://schemas.microsoft.com/office/powerpoint/2010/main" val="260216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7050-39CB-40CE-909F-0F14A929DCA1}"/>
              </a:ext>
            </a:extLst>
          </p:cNvPr>
          <p:cNvSpPr>
            <a:spLocks noGrp="1"/>
          </p:cNvSpPr>
          <p:nvPr>
            <p:ph type="title"/>
          </p:nvPr>
        </p:nvSpPr>
        <p:spPr>
          <a:xfrm>
            <a:off x="211873" y="874244"/>
            <a:ext cx="5158554" cy="800904"/>
          </a:xfrm>
        </p:spPr>
        <p:txBody>
          <a:bodyPr anchor="b">
            <a:normAutofit fontScale="90000"/>
          </a:bodyPr>
          <a:lstStyle/>
          <a:p>
            <a:r>
              <a:rPr lang="en-US" dirty="0">
                <a:latin typeface="Arial" panose="020B0604020202020204" pitchFamily="34" charset="0"/>
                <a:cs typeface="Arial" panose="020B0604020202020204" pitchFamily="34" charset="0"/>
              </a:rPr>
              <a:t>Other Respected OER Repositories</a:t>
            </a:r>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BFFAFEC-9926-7FA6-8E61-C862000EA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676" y="2705386"/>
            <a:ext cx="3883266" cy="860724"/>
          </a:xfrm>
          <a:prstGeom prst="rect">
            <a:avLst/>
          </a:prstGeom>
        </p:spPr>
      </p:pic>
      <p:pic>
        <p:nvPicPr>
          <p:cNvPr id="6" name="Picture 5" descr="A blue and white logo&#10;&#10;Description automatically generated">
            <a:extLst>
              <a:ext uri="{FF2B5EF4-FFF2-40B4-BE49-F238E27FC236}">
                <a16:creationId xmlns:a16="http://schemas.microsoft.com/office/drawing/2014/main" id="{F5E2FD41-F07E-4214-CCC8-818E910E4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047" y="1029203"/>
            <a:ext cx="4372552" cy="645945"/>
          </a:xfrm>
          <a:prstGeom prst="rect">
            <a:avLst/>
          </a:prstGeom>
        </p:spPr>
      </p:pic>
      <p:pic>
        <p:nvPicPr>
          <p:cNvPr id="8" name="Picture 7" descr="A close-up of a sign&#10;&#10;Description automatically generated">
            <a:extLst>
              <a:ext uri="{FF2B5EF4-FFF2-40B4-BE49-F238E27FC236}">
                <a16:creationId xmlns:a16="http://schemas.microsoft.com/office/drawing/2014/main" id="{19712AA6-D992-26CE-DF45-239A00E87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7188" y="3092157"/>
            <a:ext cx="3353268" cy="2348833"/>
          </a:xfrm>
          <a:prstGeom prst="rect">
            <a:avLst/>
          </a:prstGeom>
        </p:spPr>
      </p:pic>
      <p:pic>
        <p:nvPicPr>
          <p:cNvPr id="10" name="Picture 9" descr="A graph of a math problem&#10;&#10;Description automatically generated with medium confidence">
            <a:extLst>
              <a:ext uri="{FF2B5EF4-FFF2-40B4-BE49-F238E27FC236}">
                <a16:creationId xmlns:a16="http://schemas.microsoft.com/office/drawing/2014/main" id="{BBFC0E40-CD67-5E7B-F0D9-E2ECE31A4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253" y="3535415"/>
            <a:ext cx="3479715" cy="2468278"/>
          </a:xfrm>
          <a:prstGeom prst="rect">
            <a:avLst/>
          </a:prstGeom>
        </p:spPr>
      </p:pic>
      <p:pic>
        <p:nvPicPr>
          <p:cNvPr id="13" name="Picture 12">
            <a:extLst>
              <a:ext uri="{FF2B5EF4-FFF2-40B4-BE49-F238E27FC236}">
                <a16:creationId xmlns:a16="http://schemas.microsoft.com/office/drawing/2014/main" id="{9CEC5FC3-0451-D730-3E1E-1C6CB62CFA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809" y="5089936"/>
            <a:ext cx="3643790" cy="645945"/>
          </a:xfrm>
          <a:prstGeom prst="rect">
            <a:avLst/>
          </a:prstGeom>
        </p:spPr>
      </p:pic>
    </p:spTree>
    <p:extLst>
      <p:ext uri="{BB962C8B-B14F-4D97-AF65-F5344CB8AC3E}">
        <p14:creationId xmlns:p14="http://schemas.microsoft.com/office/powerpoint/2010/main" val="169834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7050-39CB-40CE-909F-0F14A929DCA1}"/>
              </a:ext>
            </a:extLst>
          </p:cNvPr>
          <p:cNvSpPr>
            <a:spLocks noGrp="1"/>
          </p:cNvSpPr>
          <p:nvPr>
            <p:ph type="title"/>
          </p:nvPr>
        </p:nvSpPr>
        <p:spPr>
          <a:xfrm>
            <a:off x="211873" y="874244"/>
            <a:ext cx="5158554" cy="800904"/>
          </a:xfrm>
        </p:spPr>
        <p:txBody>
          <a:bodyPr anchor="b">
            <a:normAutofit/>
          </a:bodyPr>
          <a:lstStyle/>
          <a:p>
            <a:r>
              <a:rPr lang="en-US" dirty="0">
                <a:latin typeface="Arial" panose="020B0604020202020204" pitchFamily="34" charset="0"/>
                <a:cs typeface="Arial" panose="020B0604020202020204" pitchFamily="34" charset="0"/>
              </a:rPr>
              <a:t>OER </a:t>
            </a:r>
            <a:r>
              <a:rPr lang="en-US" dirty="0" err="1">
                <a:latin typeface="Arial" panose="020B0604020202020204" pitchFamily="34" charset="0"/>
                <a:cs typeface="Arial" panose="020B0604020202020204" pitchFamily="34" charset="0"/>
              </a:rPr>
              <a:t>Metafinders</a:t>
            </a:r>
            <a:endParaRPr lang="en-US" dirty="0">
              <a:latin typeface="Arial" panose="020B0604020202020204" pitchFamily="34" charset="0"/>
              <a:cs typeface="Arial" panose="020B0604020202020204" pitchFamily="34" charset="0"/>
            </a:endParaRPr>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1895AA-2820-3043-BEEA-09732B687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4952144"/>
            <a:ext cx="10156911" cy="1225209"/>
          </a:xfrm>
          <a:prstGeom prst="rect">
            <a:avLst/>
          </a:prstGeom>
        </p:spPr>
      </p:pic>
      <p:pic>
        <p:nvPicPr>
          <p:cNvPr id="8" name="Picture 7" descr="A close-up of a logo&#10;&#10;Description automatically generated">
            <a:extLst>
              <a:ext uri="{FF2B5EF4-FFF2-40B4-BE49-F238E27FC236}">
                <a16:creationId xmlns:a16="http://schemas.microsoft.com/office/drawing/2014/main" id="{326BA25E-8306-F094-DCA3-20466A6BB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427" y="2501388"/>
            <a:ext cx="5835950" cy="920797"/>
          </a:xfrm>
          <a:prstGeom prst="rect">
            <a:avLst/>
          </a:prstGeom>
        </p:spPr>
      </p:pic>
      <p:pic>
        <p:nvPicPr>
          <p:cNvPr id="10" name="Picture 9" descr="A logo of a university&#10;&#10;Description automatically generated">
            <a:extLst>
              <a:ext uri="{FF2B5EF4-FFF2-40B4-BE49-F238E27FC236}">
                <a16:creationId xmlns:a16="http://schemas.microsoft.com/office/drawing/2014/main" id="{4344E4B3-D6DC-2D5E-7427-83E458A72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5631" y="572602"/>
            <a:ext cx="2750746" cy="2032680"/>
          </a:xfrm>
          <a:prstGeom prst="rect">
            <a:avLst/>
          </a:prstGeom>
        </p:spPr>
      </p:pic>
      <p:pic>
        <p:nvPicPr>
          <p:cNvPr id="13" name="Picture 12">
            <a:extLst>
              <a:ext uri="{FF2B5EF4-FFF2-40B4-BE49-F238E27FC236}">
                <a16:creationId xmlns:a16="http://schemas.microsoft.com/office/drawing/2014/main" id="{719C1E7A-F3BD-7FF8-AF4B-6D431C55F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 y="3902990"/>
            <a:ext cx="2723766" cy="1049154"/>
          </a:xfrm>
          <a:prstGeom prst="rect">
            <a:avLst/>
          </a:prstGeom>
        </p:spPr>
      </p:pic>
    </p:spTree>
    <p:extLst>
      <p:ext uri="{BB962C8B-B14F-4D97-AF65-F5344CB8AC3E}">
        <p14:creationId xmlns:p14="http://schemas.microsoft.com/office/powerpoint/2010/main" val="275729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7050-39CB-40CE-909F-0F14A929DCA1}"/>
              </a:ext>
            </a:extLst>
          </p:cNvPr>
          <p:cNvSpPr>
            <a:spLocks noGrp="1"/>
          </p:cNvSpPr>
          <p:nvPr>
            <p:ph type="title"/>
          </p:nvPr>
        </p:nvSpPr>
        <p:spPr>
          <a:xfrm>
            <a:off x="211873" y="874244"/>
            <a:ext cx="5158554" cy="800904"/>
          </a:xfrm>
        </p:spPr>
        <p:txBody>
          <a:bodyPr anchor="b">
            <a:normAutofit/>
          </a:bodyPr>
          <a:lstStyle/>
          <a:p>
            <a:r>
              <a:rPr lang="en-US" dirty="0">
                <a:latin typeface="Arial" panose="020B0604020202020204" pitchFamily="34" charset="0"/>
                <a:cs typeface="Arial" panose="020B0604020202020204" pitchFamily="34" charset="0"/>
              </a:rPr>
              <a:t>Creation Platforms</a:t>
            </a:r>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lose-up of a plant&#10;&#10;Description automatically generated">
            <a:extLst>
              <a:ext uri="{FF2B5EF4-FFF2-40B4-BE49-F238E27FC236}">
                <a16:creationId xmlns:a16="http://schemas.microsoft.com/office/drawing/2014/main" id="{EF292BC9-D2B9-6E0B-8336-D402AD0AB2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2735" y="2887165"/>
            <a:ext cx="3025313" cy="3846367"/>
          </a:xfrm>
        </p:spPr>
      </p:pic>
      <p:pic>
        <p:nvPicPr>
          <p:cNvPr id="4" name="Picture 3" descr="A black text on a white background&#10;&#10;Description automatically generated">
            <a:extLst>
              <a:ext uri="{FF2B5EF4-FFF2-40B4-BE49-F238E27FC236}">
                <a16:creationId xmlns:a16="http://schemas.microsoft.com/office/drawing/2014/main" id="{166E8E3E-A5DC-32A2-8812-36433E086E36}"/>
              </a:ext>
            </a:extLst>
          </p:cNvPr>
          <p:cNvPicPr>
            <a:picLocks noChangeAspect="1"/>
          </p:cNvPicPr>
          <p:nvPr/>
        </p:nvPicPr>
        <p:blipFill rotWithShape="1">
          <a:blip r:embed="rId3">
            <a:extLst>
              <a:ext uri="{28A0092B-C50C-407E-A947-70E740481C1C}">
                <a14:useLocalDpi xmlns:a14="http://schemas.microsoft.com/office/drawing/2010/main" val="0"/>
              </a:ext>
            </a:extLst>
          </a:blip>
          <a:srcRect l="4277" t="28159" b="16722"/>
          <a:stretch/>
        </p:blipFill>
        <p:spPr>
          <a:xfrm>
            <a:off x="76927" y="5272579"/>
            <a:ext cx="4151617" cy="711177"/>
          </a:xfrm>
          <a:prstGeom prst="rect">
            <a:avLst/>
          </a:prstGeom>
        </p:spPr>
      </p:pic>
      <p:pic>
        <p:nvPicPr>
          <p:cNvPr id="13" name="Picture 12" descr="A close-up of a laboratory&#10;&#10;Description automatically generated">
            <a:extLst>
              <a:ext uri="{FF2B5EF4-FFF2-40B4-BE49-F238E27FC236}">
                <a16:creationId xmlns:a16="http://schemas.microsoft.com/office/drawing/2014/main" id="{8B10B75B-80F4-4E26-5486-21FE3CE41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714" y="449775"/>
            <a:ext cx="4020413" cy="2834907"/>
          </a:xfrm>
          <a:prstGeom prst="rect">
            <a:avLst/>
          </a:prstGeom>
        </p:spPr>
      </p:pic>
      <p:pic>
        <p:nvPicPr>
          <p:cNvPr id="10" name="Picture 9" descr="A blue and white logo&#10;&#10;Description automatically generated">
            <a:extLst>
              <a:ext uri="{FF2B5EF4-FFF2-40B4-BE49-F238E27FC236}">
                <a16:creationId xmlns:a16="http://schemas.microsoft.com/office/drawing/2014/main" id="{544EDF8B-08FE-35C2-5C9A-E11BD7D5550F}"/>
              </a:ext>
            </a:extLst>
          </p:cNvPr>
          <p:cNvPicPr>
            <a:picLocks noChangeAspect="1"/>
          </p:cNvPicPr>
          <p:nvPr/>
        </p:nvPicPr>
        <p:blipFill rotWithShape="1">
          <a:blip r:embed="rId5">
            <a:extLst>
              <a:ext uri="{28A0092B-C50C-407E-A947-70E740481C1C}">
                <a14:useLocalDpi xmlns:a14="http://schemas.microsoft.com/office/drawing/2010/main" val="0"/>
              </a:ext>
            </a:extLst>
          </a:blip>
          <a:srcRect l="7199" t="14084" r="2845" b="9994"/>
          <a:stretch/>
        </p:blipFill>
        <p:spPr>
          <a:xfrm>
            <a:off x="5151101" y="102366"/>
            <a:ext cx="3852809" cy="1109609"/>
          </a:xfrm>
          <a:prstGeom prst="rect">
            <a:avLst/>
          </a:prstGeom>
        </p:spPr>
      </p:pic>
      <p:pic>
        <p:nvPicPr>
          <p:cNvPr id="15" name="Picture 14" descr="A close up of a text&#10;&#10;Description automatically generated">
            <a:extLst>
              <a:ext uri="{FF2B5EF4-FFF2-40B4-BE49-F238E27FC236}">
                <a16:creationId xmlns:a16="http://schemas.microsoft.com/office/drawing/2014/main" id="{48C78AF0-4512-1357-D540-04523A3A0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548" y="4810348"/>
            <a:ext cx="6799904" cy="1654330"/>
          </a:xfrm>
          <a:prstGeom prst="rect">
            <a:avLst/>
          </a:prstGeom>
        </p:spPr>
      </p:pic>
      <p:pic>
        <p:nvPicPr>
          <p:cNvPr id="17" name="Picture 16" descr="A red and white logo&#10;&#10;Description automatically generated">
            <a:extLst>
              <a:ext uri="{FF2B5EF4-FFF2-40B4-BE49-F238E27FC236}">
                <a16:creationId xmlns:a16="http://schemas.microsoft.com/office/drawing/2014/main" id="{7D219753-9B10-8C8D-4309-9EDB800C4B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0427" y="3664913"/>
            <a:ext cx="3848101" cy="988026"/>
          </a:xfrm>
          <a:prstGeom prst="rect">
            <a:avLst/>
          </a:prstGeom>
        </p:spPr>
      </p:pic>
    </p:spTree>
    <p:extLst>
      <p:ext uri="{BB962C8B-B14F-4D97-AF65-F5344CB8AC3E}">
        <p14:creationId xmlns:p14="http://schemas.microsoft.com/office/powerpoint/2010/main" val="127725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617050-39CB-40CE-909F-0F14A929DCA1}"/>
              </a:ext>
            </a:extLst>
          </p:cNvPr>
          <p:cNvSpPr>
            <a:spLocks noGrp="1"/>
          </p:cNvSpPr>
          <p:nvPr>
            <p:ph type="title"/>
          </p:nvPr>
        </p:nvSpPr>
        <p:spPr>
          <a:xfrm>
            <a:off x="211873" y="874244"/>
            <a:ext cx="5158554" cy="800904"/>
          </a:xfrm>
        </p:spPr>
        <p:txBody>
          <a:bodyPr anchor="b">
            <a:normAutofit fontScale="90000"/>
          </a:bodyPr>
          <a:lstStyle/>
          <a:p>
            <a:r>
              <a:rPr lang="en-US" dirty="0">
                <a:latin typeface="Arial" panose="020B0604020202020204" pitchFamily="34" charset="0"/>
                <a:cs typeface="Arial" panose="020B0604020202020204" pitchFamily="34" charset="0"/>
              </a:rPr>
              <a:t>University Collections</a:t>
            </a:r>
          </a:p>
        </p:txBody>
      </p:sp>
      <p:sp>
        <p:nvSpPr>
          <p:cNvPr id="6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descr="A black background with white text&#10;&#10;Description automatically generated">
            <a:extLst>
              <a:ext uri="{FF2B5EF4-FFF2-40B4-BE49-F238E27FC236}">
                <a16:creationId xmlns:a16="http://schemas.microsoft.com/office/drawing/2014/main" id="{9B952F07-423A-1C31-0D08-7103D14684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2300" y="1675148"/>
            <a:ext cx="5158554" cy="1676204"/>
          </a:xfrm>
        </p:spPr>
      </p:pic>
      <p:pic>
        <p:nvPicPr>
          <p:cNvPr id="7" name="Picture 6" descr="A book cover of a book&#10;&#10;Description automatically generated">
            <a:extLst>
              <a:ext uri="{FF2B5EF4-FFF2-40B4-BE49-F238E27FC236}">
                <a16:creationId xmlns:a16="http://schemas.microsoft.com/office/drawing/2014/main" id="{AB0CBE19-EA64-3059-E5B1-7B37A6FCB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 y="4053674"/>
            <a:ext cx="2047571" cy="2614101"/>
          </a:xfrm>
          <a:prstGeom prst="rect">
            <a:avLst/>
          </a:prstGeom>
        </p:spPr>
      </p:pic>
      <p:pic>
        <p:nvPicPr>
          <p:cNvPr id="9" name="Picture 2" descr="Petrology">
            <a:extLst>
              <a:ext uri="{FF2B5EF4-FFF2-40B4-BE49-F238E27FC236}">
                <a16:creationId xmlns:a16="http://schemas.microsoft.com/office/drawing/2014/main" id="{83F37069-8BFB-2E97-253F-AA9D1C828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137" y="4053673"/>
            <a:ext cx="1590675" cy="261410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A book cover with a picture of people&#10;&#10;Description automatically generated">
            <a:extLst>
              <a:ext uri="{FF2B5EF4-FFF2-40B4-BE49-F238E27FC236}">
                <a16:creationId xmlns:a16="http://schemas.microsoft.com/office/drawing/2014/main" id="{437FF2C8-246C-D206-061E-2D95C9C02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1298" y="4053673"/>
            <a:ext cx="1846368" cy="2614102"/>
          </a:xfrm>
          <a:prstGeom prst="rect">
            <a:avLst/>
          </a:prstGeom>
        </p:spPr>
      </p:pic>
    </p:spTree>
    <p:extLst>
      <p:ext uri="{BB962C8B-B14F-4D97-AF65-F5344CB8AC3E}">
        <p14:creationId xmlns:p14="http://schemas.microsoft.com/office/powerpoint/2010/main" val="257626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E9ABFC-8A12-4429-9117-7C551AF42191}"/>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Agenda</a:t>
            </a:r>
          </a:p>
        </p:txBody>
      </p:sp>
      <p:sp>
        <p:nvSpPr>
          <p:cNvPr id="35" name="Rectangle: Rounded Corners 3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647232DB-8F4A-BB5B-DAA6-E183470A75FC}"/>
              </a:ext>
            </a:extLst>
          </p:cNvPr>
          <p:cNvGraphicFramePr>
            <a:graphicFrameLocks noGrp="1"/>
          </p:cNvGraphicFramePr>
          <p:nvPr>
            <p:ph idx="1"/>
            <p:extLst>
              <p:ext uri="{D42A27DB-BD31-4B8C-83A1-F6EECF244321}">
                <p14:modId xmlns:p14="http://schemas.microsoft.com/office/powerpoint/2010/main" val="103757278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461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8291-2997-465C-8AED-62E1DDFC99E9}"/>
              </a:ext>
            </a:extLst>
          </p:cNvPr>
          <p:cNvSpPr>
            <a:spLocks noGrp="1"/>
          </p:cNvSpPr>
          <p:nvPr>
            <p:ph type="title"/>
          </p:nvPr>
        </p:nvSpPr>
        <p:spPr>
          <a:xfrm>
            <a:off x="331470" y="365125"/>
            <a:ext cx="5246966" cy="1325563"/>
          </a:xfrm>
        </p:spPr>
        <p:txBody>
          <a:bodyPr/>
          <a:lstStyle/>
          <a:p>
            <a:r>
              <a:rPr lang="en-US" dirty="0"/>
              <a:t>How to Evaluate OERs</a:t>
            </a:r>
          </a:p>
        </p:txBody>
      </p:sp>
      <p:sp>
        <p:nvSpPr>
          <p:cNvPr id="3" name="Content Placeholder 2">
            <a:extLst>
              <a:ext uri="{FF2B5EF4-FFF2-40B4-BE49-F238E27FC236}">
                <a16:creationId xmlns:a16="http://schemas.microsoft.com/office/drawing/2014/main" id="{1A7E8286-E83D-4786-A17B-09AEC8DE7CD3}"/>
              </a:ext>
            </a:extLst>
          </p:cNvPr>
          <p:cNvSpPr>
            <a:spLocks noGrp="1"/>
          </p:cNvSpPr>
          <p:nvPr>
            <p:ph idx="1"/>
          </p:nvPr>
        </p:nvSpPr>
        <p:spPr>
          <a:xfrm>
            <a:off x="331470" y="1825625"/>
            <a:ext cx="5059926" cy="4351338"/>
          </a:xfrm>
        </p:spPr>
        <p:txBody>
          <a:bodyPr/>
          <a:lstStyle/>
          <a:p>
            <a:r>
              <a:rPr lang="en-US" dirty="0">
                <a:hlinkClick r:id="rId2"/>
              </a:rPr>
              <a:t>Rubrics have been created</a:t>
            </a:r>
            <a:r>
              <a:rPr lang="en-US" dirty="0"/>
              <a:t> specifically to review OER</a:t>
            </a:r>
          </a:p>
          <a:p>
            <a:r>
              <a:rPr lang="en-US" dirty="0"/>
              <a:t>Evaluate content as if it were a commercial textbook</a:t>
            </a:r>
          </a:p>
        </p:txBody>
      </p:sp>
      <p:sp>
        <p:nvSpPr>
          <p:cNvPr id="6" name="Rectangle 5">
            <a:extLst>
              <a:ext uri="{FF2B5EF4-FFF2-40B4-BE49-F238E27FC236}">
                <a16:creationId xmlns:a16="http://schemas.microsoft.com/office/drawing/2014/main" id="{D542201A-896E-6C0C-A0B5-78AAD9259319}"/>
              </a:ext>
            </a:extLst>
          </p:cNvPr>
          <p:cNvSpPr/>
          <p:nvPr/>
        </p:nvSpPr>
        <p:spPr>
          <a:xfrm>
            <a:off x="5497830" y="0"/>
            <a:ext cx="6694170" cy="6858000"/>
          </a:xfrm>
          <a:prstGeom prst="rect">
            <a:avLst/>
          </a:prstGeom>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screen&#10;&#10;Description automatically generated">
            <a:extLst>
              <a:ext uri="{FF2B5EF4-FFF2-40B4-BE49-F238E27FC236}">
                <a16:creationId xmlns:a16="http://schemas.microsoft.com/office/drawing/2014/main" id="{F59CC833-87BC-A8D5-7294-1D9A87D24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436" y="1690688"/>
            <a:ext cx="6479969" cy="4302699"/>
          </a:xfrm>
          <a:prstGeom prst="rect">
            <a:avLst/>
          </a:prstGeom>
        </p:spPr>
      </p:pic>
      <p:sp>
        <p:nvSpPr>
          <p:cNvPr id="7" name="TextBox 6">
            <a:extLst>
              <a:ext uri="{FF2B5EF4-FFF2-40B4-BE49-F238E27FC236}">
                <a16:creationId xmlns:a16="http://schemas.microsoft.com/office/drawing/2014/main" id="{9E0BD648-4D5A-F1BF-23AE-40C34E967AF1}"/>
              </a:ext>
            </a:extLst>
          </p:cNvPr>
          <p:cNvSpPr txBox="1"/>
          <p:nvPr/>
        </p:nvSpPr>
        <p:spPr>
          <a:xfrm>
            <a:off x="5578436" y="6176963"/>
            <a:ext cx="6479969" cy="369332"/>
          </a:xfrm>
          <a:prstGeom prst="rect">
            <a:avLst/>
          </a:prstGeom>
          <a:noFill/>
        </p:spPr>
        <p:txBody>
          <a:bodyPr wrap="square" rtlCol="0">
            <a:spAutoFit/>
          </a:bodyPr>
          <a:lstStyle/>
          <a:p>
            <a:r>
              <a:rPr lang="en-US" dirty="0"/>
              <a:t>From Prince George’s Community College Library Guide</a:t>
            </a:r>
          </a:p>
        </p:txBody>
      </p:sp>
    </p:spTree>
    <p:extLst>
      <p:ext uri="{BB962C8B-B14F-4D97-AF65-F5344CB8AC3E}">
        <p14:creationId xmlns:p14="http://schemas.microsoft.com/office/powerpoint/2010/main" val="304369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CD0F5-3BA9-43F2-90EB-89876ED63D6C}"/>
              </a:ext>
            </a:extLst>
          </p:cNvPr>
          <p:cNvSpPr>
            <a:spLocks noGrp="1"/>
          </p:cNvSpPr>
          <p:nvPr>
            <p:ph type="title"/>
          </p:nvPr>
        </p:nvSpPr>
        <p:spPr>
          <a:xfrm>
            <a:off x="838200" y="365125"/>
            <a:ext cx="5558489" cy="1325563"/>
          </a:xfrm>
        </p:spPr>
        <p:txBody>
          <a:bodyPr>
            <a:normAutofit/>
          </a:bodyPr>
          <a:lstStyle/>
          <a:p>
            <a:r>
              <a:rPr lang="en-US" dirty="0">
                <a:latin typeface="Arial" panose="020B0604020202020204" pitchFamily="34" charset="0"/>
                <a:cs typeface="Arial" panose="020B0604020202020204" pitchFamily="34" charset="0"/>
              </a:rPr>
              <a:t>Misc.</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86F2F1F-9F0F-4A56-A826-9D672C265936}"/>
              </a:ext>
            </a:extLst>
          </p:cNvPr>
          <p:cNvSpPr>
            <a:spLocks noGrp="1"/>
          </p:cNvSpPr>
          <p:nvPr>
            <p:ph idx="1"/>
          </p:nvPr>
        </p:nvSpPr>
        <p:spPr>
          <a:xfrm>
            <a:off x="838200" y="1825625"/>
            <a:ext cx="5558489" cy="4351338"/>
          </a:xfrm>
        </p:spPr>
        <p:txBody>
          <a:bodyPr>
            <a:normAutofit/>
          </a:bodyPr>
          <a:lstStyle/>
          <a:p>
            <a:r>
              <a:rPr lang="en-US" sz="1600" dirty="0">
                <a:latin typeface="Arial" panose="020B0604020202020204" pitchFamily="34" charset="0"/>
                <a:cs typeface="Arial" panose="020B0604020202020204" pitchFamily="34" charset="0"/>
              </a:rPr>
              <a:t>Subject-specific </a:t>
            </a:r>
          </a:p>
          <a:p>
            <a:pPr lvl="1"/>
            <a:r>
              <a:rPr lang="en-US" sz="1600" dirty="0">
                <a:latin typeface="Arial" panose="020B0604020202020204" pitchFamily="34" charset="0"/>
                <a:cs typeface="Arial" panose="020B0604020202020204" pitchFamily="34" charset="0"/>
                <a:hlinkClick r:id="rId2"/>
              </a:rPr>
              <a:t>Community College Consortium for OER (CCCOER)</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hlinkClick r:id="rId3"/>
              </a:rPr>
              <a:t>Open Textbook: OER by Discipline Directory</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Vocational Training</a:t>
            </a:r>
          </a:p>
          <a:p>
            <a:pPr lvl="1"/>
            <a:r>
              <a:rPr lang="en-US" sz="1600" dirty="0" err="1">
                <a:latin typeface="Arial" panose="020B0604020202020204" pitchFamily="34" charset="0"/>
                <a:cs typeface="Arial" panose="020B0604020202020204" pitchFamily="34" charset="0"/>
                <a:hlinkClick r:id="rId4"/>
              </a:rPr>
              <a:t>SkillsCommons</a:t>
            </a:r>
            <a:r>
              <a:rPr lang="en-US" sz="1600" dirty="0">
                <a:latin typeface="Arial" panose="020B0604020202020204" pitchFamily="34" charset="0"/>
                <a:cs typeface="Arial" panose="020B0604020202020204" pitchFamily="34" charset="0"/>
                <a:hlinkClick r:id="rId4"/>
              </a:rPr>
              <a:t> Repository</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hlinkClick r:id="rId5"/>
              </a:rPr>
              <a:t>Workforce </a:t>
            </a:r>
            <a:r>
              <a:rPr lang="en-US" sz="1600" dirty="0" err="1">
                <a:latin typeface="Arial" panose="020B0604020202020204" pitchFamily="34" charset="0"/>
                <a:cs typeface="Arial" panose="020B0604020202020204" pitchFamily="34" charset="0"/>
                <a:hlinkClick r:id="rId5"/>
              </a:rPr>
              <a:t>LibreTexts</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Other Colleges</a:t>
            </a:r>
          </a:p>
          <a:p>
            <a:pPr lvl="1"/>
            <a:r>
              <a:rPr lang="en-US" sz="1600" dirty="0">
                <a:latin typeface="Arial" panose="020B0604020202020204" pitchFamily="34" charset="0"/>
                <a:cs typeface="Arial" panose="020B0604020202020204" pitchFamily="34" charset="0"/>
                <a:hlinkClick r:id="rId6"/>
              </a:rPr>
              <a:t>Open Oregon Educational Resources</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hlinkClick r:id="rId7"/>
              </a:rPr>
              <a:t>OER Commons--CARLI</a:t>
            </a:r>
            <a:endParaRPr lang="en-US" sz="1600" dirty="0">
              <a:latin typeface="Arial" panose="020B0604020202020204" pitchFamily="34" charset="0"/>
              <a:cs typeface="Arial" panose="020B0604020202020204" pitchFamily="34" charset="0"/>
              <a:hlinkClick r:id="rId3"/>
            </a:endParaRPr>
          </a:p>
          <a:p>
            <a:r>
              <a:rPr lang="en-US" sz="1600" dirty="0">
                <a:latin typeface="Arial" panose="020B0604020202020204" pitchFamily="34" charset="0"/>
                <a:cs typeface="Arial" panose="020B0604020202020204" pitchFamily="34" charset="0"/>
              </a:rPr>
              <a:t>More Resources</a:t>
            </a:r>
          </a:p>
          <a:p>
            <a:pPr lvl="1"/>
            <a:r>
              <a:rPr lang="en-US" sz="1600" dirty="0">
                <a:latin typeface="Arial" panose="020B0604020202020204" pitchFamily="34" charset="0"/>
                <a:cs typeface="Arial" panose="020B0604020202020204" pitchFamily="34" charset="0"/>
                <a:hlinkClick r:id="rId8"/>
              </a:rPr>
              <a:t>About CC Licenses - Creative Commons</a:t>
            </a:r>
            <a:endParaRPr lang="en-US" sz="1600" dirty="0">
              <a:latin typeface="Arial" panose="020B0604020202020204" pitchFamily="34" charset="0"/>
              <a:cs typeface="Arial" panose="020B0604020202020204" pitchFamily="34" charset="0"/>
            </a:endParaRPr>
          </a:p>
          <a:p>
            <a:endParaRPr lang="en-US" sz="1500" dirty="0">
              <a:hlinkClick r:id="rId2"/>
            </a:endParaRPr>
          </a:p>
          <a:p>
            <a:endParaRPr lang="en-US" sz="1500" dirty="0"/>
          </a:p>
          <a:p>
            <a:pPr lvl="1"/>
            <a:endParaRPr lang="en-US" sz="1500" dirty="0">
              <a:latin typeface="Arial" panose="020B0604020202020204" pitchFamily="34" charset="0"/>
              <a:cs typeface="Arial" panose="020B0604020202020204" pitchFamily="34" charset="0"/>
            </a:endParaRPr>
          </a:p>
          <a:p>
            <a:pPr lvl="1"/>
            <a:endParaRPr lang="en-US" sz="1500" dirty="0">
              <a:latin typeface="Arial" panose="020B0604020202020204" pitchFamily="34" charset="0"/>
              <a:cs typeface="Arial" panose="020B0604020202020204" pitchFamily="34" charset="0"/>
            </a:endParaRPr>
          </a:p>
          <a:p>
            <a:pPr lvl="1"/>
            <a:endParaRPr lang="en-US" sz="1500" dirty="0">
              <a:latin typeface="Arial" panose="020B0604020202020204" pitchFamily="34" charset="0"/>
              <a:cs typeface="Arial" panose="020B0604020202020204" pitchFamily="34" charset="0"/>
            </a:endParaRPr>
          </a:p>
          <a:p>
            <a:pPr marL="457200" lvl="1" indent="0">
              <a:buNone/>
            </a:pPr>
            <a:endParaRPr lang="en-US" sz="1500"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33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670D35-55B1-4BF7-8C3F-8B052449ED32}"/>
              </a:ext>
            </a:extLst>
          </p:cNvPr>
          <p:cNvSpPr>
            <a:spLocks noGrp="1"/>
          </p:cNvSpPr>
          <p:nvPr>
            <p:ph type="title"/>
          </p:nvPr>
        </p:nvSpPr>
        <p:spPr>
          <a:xfrm>
            <a:off x="450670" y="548640"/>
            <a:ext cx="3991438" cy="5431536"/>
          </a:xfrm>
        </p:spPr>
        <p:txBody>
          <a:bodyPr>
            <a:normAutofit/>
          </a:bodyPr>
          <a:lstStyle/>
          <a:p>
            <a:r>
              <a:rPr lang="en-US" sz="5400" dirty="0"/>
              <a:t>OER Training &amp; Support</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CB2CE4-36B0-4520-B7A4-6E013A696620}"/>
              </a:ext>
            </a:extLst>
          </p:cNvPr>
          <p:cNvSpPr>
            <a:spLocks noGrp="1"/>
          </p:cNvSpPr>
          <p:nvPr>
            <p:ph idx="1"/>
          </p:nvPr>
        </p:nvSpPr>
        <p:spPr>
          <a:xfrm>
            <a:off x="5126418" y="552091"/>
            <a:ext cx="6224335" cy="5431536"/>
          </a:xfrm>
        </p:spPr>
        <p:txBody>
          <a:bodyPr anchor="ctr">
            <a:normAutofit/>
          </a:bodyPr>
          <a:lstStyle/>
          <a:p>
            <a:r>
              <a:rPr lang="en-US" sz="2200" dirty="0">
                <a:latin typeface="Arial" panose="020B0604020202020204" pitchFamily="34" charset="0"/>
                <a:cs typeface="Arial" panose="020B0604020202020204" pitchFamily="34" charset="0"/>
                <a:hlinkClick r:id="rId3"/>
              </a:rPr>
              <a:t>UND OER Library Guide</a:t>
            </a:r>
            <a:endParaRPr lang="en-US" sz="2200" dirty="0">
              <a:latin typeface="Arial" panose="020B0604020202020204" pitchFamily="34" charset="0"/>
              <a:cs typeface="Arial" panose="020B0604020202020204" pitchFamily="34" charset="0"/>
              <a:hlinkClick r:id="rId4"/>
            </a:endParaRPr>
          </a:p>
          <a:p>
            <a:r>
              <a:rPr lang="en-US" sz="2200" dirty="0">
                <a:latin typeface="Arial" panose="020B0604020202020204" pitchFamily="34" charset="0"/>
                <a:cs typeface="Arial" panose="020B0604020202020204" pitchFamily="34" charset="0"/>
                <a:hlinkClick r:id="rId4"/>
              </a:rPr>
              <a:t>The OER Starter Kit for Program Managers</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hlinkClick r:id="rId5"/>
              </a:rPr>
              <a:t>Creative Commons Training</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hlinkClick r:id="rId6"/>
              </a:rPr>
              <a:t>University of Hawaii OER Training</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Training courses and institutes offered by organizations like SPARC</a:t>
            </a:r>
          </a:p>
          <a:p>
            <a:r>
              <a:rPr lang="en-US" sz="2200" dirty="0">
                <a:latin typeface="Arial" panose="020B0604020202020204" pitchFamily="34" charset="0"/>
                <a:cs typeface="Arial" panose="020B0604020202020204" pitchFamily="34" charset="0"/>
              </a:rPr>
              <a:t>Plenty of resources and </a:t>
            </a:r>
            <a:r>
              <a:rPr lang="en-US" sz="2200" dirty="0" err="1">
                <a:latin typeface="Arial" panose="020B0604020202020204" pitchFamily="34" charset="0"/>
                <a:cs typeface="Arial" panose="020B0604020202020204" pitchFamily="34" charset="0"/>
              </a:rPr>
              <a:t>listservs</a:t>
            </a:r>
            <a:r>
              <a:rPr lang="en-US" sz="2200" dirty="0">
                <a:latin typeface="Arial" panose="020B0604020202020204" pitchFamily="34" charset="0"/>
                <a:cs typeface="Arial" panose="020B0604020202020204" pitchFamily="34" charset="0"/>
              </a:rPr>
              <a:t> if you look!</a:t>
            </a:r>
          </a:p>
        </p:txBody>
      </p:sp>
    </p:spTree>
    <p:extLst>
      <p:ext uri="{BB962C8B-B14F-4D97-AF65-F5344CB8AC3E}">
        <p14:creationId xmlns:p14="http://schemas.microsoft.com/office/powerpoint/2010/main" val="1477196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Arc 4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4F9C4EC-371E-4E88-8990-BD37D841CBFA}"/>
              </a:ext>
            </a:extLst>
          </p:cNvPr>
          <p:cNvSpPr>
            <a:spLocks noGrp="1"/>
          </p:cNvSpPr>
          <p:nvPr>
            <p:ph type="title"/>
          </p:nvPr>
        </p:nvSpPr>
        <p:spPr>
          <a:xfrm>
            <a:off x="5894962" y="479493"/>
            <a:ext cx="5458838" cy="1325563"/>
          </a:xfrm>
        </p:spPr>
        <p:txBody>
          <a:bodyPr>
            <a:normAutofit/>
          </a:bodyPr>
          <a:lstStyle/>
          <a:p>
            <a:r>
              <a:rPr lang="en-US" sz="4100">
                <a:latin typeface="Arial" panose="020B0604020202020204" pitchFamily="34" charset="0"/>
                <a:cs typeface="Arial" panose="020B0604020202020204" pitchFamily="34" charset="0"/>
              </a:rPr>
              <a:t>Questions/Comments</a:t>
            </a:r>
          </a:p>
        </p:txBody>
      </p:sp>
      <p:sp>
        <p:nvSpPr>
          <p:cNvPr id="50" name="Freeform: Shape 4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CC848E19-2A74-4D24-9396-A19DE1E0037A}"/>
              </a:ext>
            </a:extLst>
          </p:cNvPr>
          <p:cNvSpPr>
            <a:spLocks noGrp="1"/>
          </p:cNvSpPr>
          <p:nvPr>
            <p:ph idx="1"/>
          </p:nvPr>
        </p:nvSpPr>
        <p:spPr>
          <a:xfrm>
            <a:off x="5894962" y="3292506"/>
            <a:ext cx="5458838" cy="1325563"/>
          </a:xfrm>
        </p:spPr>
        <p:txBody>
          <a:bodyPr vert="horz" lIns="91440" tIns="45720" rIns="91440" bIns="45720" rtlCol="0">
            <a:normAutofit/>
          </a:bodyPr>
          <a:lstStyle/>
          <a:p>
            <a:pPr marL="0" indent="0" algn="ctr">
              <a:buNone/>
            </a:pPr>
            <a:r>
              <a:rPr lang="en-US" dirty="0">
                <a:latin typeface="Arial" panose="020B0604020202020204" pitchFamily="34" charset="0"/>
                <a:cs typeface="Arial" panose="020B0604020202020204" pitchFamily="34" charset="0"/>
              </a:rPr>
              <a:t>Jackson Harper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jackson.harper@und.edu</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701-777-4801</a:t>
            </a:r>
          </a:p>
        </p:txBody>
      </p:sp>
      <p:pic>
        <p:nvPicPr>
          <p:cNvPr id="3" name="Picture 2" descr="A close-up of a word&#10;&#10;Description automatically generated">
            <a:extLst>
              <a:ext uri="{FF2B5EF4-FFF2-40B4-BE49-F238E27FC236}">
                <a16:creationId xmlns:a16="http://schemas.microsoft.com/office/drawing/2014/main" id="{3A75EBD7-F65D-A16E-4C10-6D1D5651C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1" y="2744164"/>
            <a:ext cx="4325443" cy="2422248"/>
          </a:xfrm>
          <a:prstGeom prst="rect">
            <a:avLst/>
          </a:prstGeom>
        </p:spPr>
      </p:pic>
      <p:cxnSp>
        <p:nvCxnSpPr>
          <p:cNvPr id="25" name="Connector: Curved 24">
            <a:extLst>
              <a:ext uri="{FF2B5EF4-FFF2-40B4-BE49-F238E27FC236}">
                <a16:creationId xmlns:a16="http://schemas.microsoft.com/office/drawing/2014/main" id="{55396ED7-7D52-B03F-69F8-4807B16B15E4}"/>
              </a:ext>
            </a:extLst>
          </p:cNvPr>
          <p:cNvCxnSpPr>
            <a:cxnSpLocks/>
            <a:stCxn id="3" idx="0"/>
            <a:endCxn id="6" idx="0"/>
          </p:cNvCxnSpPr>
          <p:nvPr/>
        </p:nvCxnSpPr>
        <p:spPr>
          <a:xfrm rot="16200000" flipH="1">
            <a:off x="5374451" y="42576"/>
            <a:ext cx="548342" cy="5951518"/>
          </a:xfrm>
          <a:prstGeom prst="curvedConnector3">
            <a:avLst>
              <a:gd name="adj1" fmla="val -18343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1C2D692C-0B98-BA5D-716A-3237DDB19065}"/>
              </a:ext>
            </a:extLst>
          </p:cNvPr>
          <p:cNvCxnSpPr>
            <a:cxnSpLocks/>
          </p:cNvCxnSpPr>
          <p:nvPr/>
        </p:nvCxnSpPr>
        <p:spPr>
          <a:xfrm rot="5400000" flipH="1" flipV="1">
            <a:off x="6757481" y="1916481"/>
            <a:ext cx="548343" cy="5951518"/>
          </a:xfrm>
          <a:prstGeom prst="curvedConnector3">
            <a:avLst>
              <a:gd name="adj1" fmla="val -2147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14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AE1D2-3618-463B-BA1F-117B6509684D}"/>
              </a:ext>
            </a:extLst>
          </p:cNvPr>
          <p:cNvSpPr>
            <a:spLocks noGrp="1"/>
          </p:cNvSpPr>
          <p:nvPr>
            <p:ph type="title"/>
          </p:nvPr>
        </p:nvSpPr>
        <p:spPr>
          <a:xfrm>
            <a:off x="838200" y="365125"/>
            <a:ext cx="10515600" cy="1325563"/>
          </a:xfrm>
        </p:spPr>
        <p:txBody>
          <a:bodyPr>
            <a:normAutofit/>
          </a:bodyPr>
          <a:lstStyle/>
          <a:p>
            <a:r>
              <a:rPr lang="en-US" sz="5400" dirty="0">
                <a:latin typeface="Arial" panose="020B0604020202020204" pitchFamily="34" charset="0"/>
                <a:cs typeface="Arial" panose="020B0604020202020204" pitchFamily="34" charset="0"/>
              </a:rPr>
              <a:t>References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FA14F-D04D-4CC0-BDB3-FDF13A1C7CF3}"/>
              </a:ext>
            </a:extLst>
          </p:cNvPr>
          <p:cNvSpPr>
            <a:spLocks noGrp="1"/>
          </p:cNvSpPr>
          <p:nvPr>
            <p:ph idx="1"/>
          </p:nvPr>
        </p:nvSpPr>
        <p:spPr>
          <a:xfrm>
            <a:off x="337457" y="1929383"/>
            <a:ext cx="11016343" cy="4563491"/>
          </a:xfrm>
        </p:spPr>
        <p:txBody>
          <a:bodyPr>
            <a:normAutofit lnSpcReduction="10000"/>
          </a:bodyPr>
          <a:lstStyle/>
          <a:p>
            <a:pPr marL="0" indent="0">
              <a:buNone/>
            </a:pPr>
            <a:r>
              <a:rPr lang="en-US" sz="2200" dirty="0" err="1">
                <a:effectLst/>
                <a:latin typeface="Arial" panose="020B0604020202020204" pitchFamily="34" charset="0"/>
                <a:cs typeface="Arial" panose="020B0604020202020204" pitchFamily="34" charset="0"/>
              </a:rPr>
              <a:t>BCcampus</a:t>
            </a:r>
            <a:r>
              <a:rPr lang="en-US" sz="2200" dirty="0">
                <a:effectLst/>
                <a:latin typeface="Arial" panose="020B0604020202020204" pitchFamily="34" charset="0"/>
                <a:cs typeface="Arial" panose="020B0604020202020204" pitchFamily="34" charset="0"/>
              </a:rPr>
              <a:t>. (n.d.). </a:t>
            </a:r>
            <a:r>
              <a:rPr lang="en-US" sz="2200" i="1" dirty="0">
                <a:effectLst/>
                <a:latin typeface="Arial" panose="020B0604020202020204" pitchFamily="34" charset="0"/>
                <a:cs typeface="Arial" panose="020B0604020202020204" pitchFamily="34" charset="0"/>
              </a:rPr>
              <a:t>Review rubric</a:t>
            </a:r>
            <a:r>
              <a:rPr lang="en-US" sz="2200" dirty="0">
                <a:effectLst/>
                <a:latin typeface="Arial" panose="020B0604020202020204" pitchFamily="34" charset="0"/>
                <a:cs typeface="Arial" panose="020B0604020202020204" pitchFamily="34" charset="0"/>
              </a:rPr>
              <a:t>. Open Textbook Library </a:t>
            </a:r>
            <a:r>
              <a:rPr lang="en-US" sz="2200" dirty="0">
                <a:effectLst/>
                <a:latin typeface="Arial" panose="020B0604020202020204" pitchFamily="34" charset="0"/>
                <a:cs typeface="Arial" panose="020B0604020202020204" pitchFamily="34" charset="0"/>
                <a:hlinkClick r:id="rId2"/>
              </a:rPr>
              <a:t>https://open.umn.edu/opentextbooks/reviews/rubric</a:t>
            </a:r>
            <a:r>
              <a:rPr lang="en-US" sz="2200" dirty="0">
                <a:effectLst/>
                <a:latin typeface="Arial" panose="020B0604020202020204" pitchFamily="34" charset="0"/>
                <a:cs typeface="Arial" panose="020B0604020202020204" pitchFamily="34" charset="0"/>
              </a:rPr>
              <a:t>  </a:t>
            </a:r>
          </a:p>
          <a:p>
            <a:pPr marL="0" indent="0">
              <a:buNone/>
            </a:pPr>
            <a:r>
              <a:rPr lang="en-US" sz="2200" dirty="0">
                <a:effectLst/>
                <a:latin typeface="Arial" panose="020B0604020202020204" pitchFamily="34" charset="0"/>
                <a:cs typeface="Arial" panose="020B0604020202020204" pitchFamily="34" charset="0"/>
              </a:rPr>
              <a:t>Miller, K., </a:t>
            </a:r>
            <a:r>
              <a:rPr lang="en-US" sz="2200" dirty="0" err="1">
                <a:effectLst/>
                <a:latin typeface="Arial" panose="020B0604020202020204" pitchFamily="34" charset="0"/>
                <a:cs typeface="Arial" panose="020B0604020202020204" pitchFamily="34" charset="0"/>
              </a:rPr>
              <a:t>Lukoff</a:t>
            </a:r>
            <a:r>
              <a:rPr lang="en-US" sz="2200" dirty="0">
                <a:effectLst/>
                <a:latin typeface="Arial" panose="020B0604020202020204" pitchFamily="34" charset="0"/>
                <a:cs typeface="Arial" panose="020B0604020202020204" pitchFamily="34" charset="0"/>
              </a:rPr>
              <a:t>, B., King, G., &amp; Mazur, E. (2018) Use of a social annotation platform for pre-class reading assignments in a flipped introductory physics class. </a:t>
            </a:r>
            <a:r>
              <a:rPr lang="en-US" sz="2200" i="1" dirty="0">
                <a:effectLst/>
                <a:latin typeface="Arial" panose="020B0604020202020204" pitchFamily="34" charset="0"/>
                <a:cs typeface="Arial" panose="020B0604020202020204" pitchFamily="34" charset="0"/>
              </a:rPr>
              <a:t>Frontiers in Education 3</a:t>
            </a:r>
            <a:r>
              <a:rPr lang="en-US" sz="2200" dirty="0">
                <a:effectLst/>
                <a:latin typeface="Arial" panose="020B0604020202020204" pitchFamily="34" charset="0"/>
                <a:cs typeface="Arial" panose="020B0604020202020204" pitchFamily="34" charset="0"/>
              </a:rPr>
              <a:t>(8). </a:t>
            </a:r>
            <a:r>
              <a:rPr lang="en-US" sz="2200" dirty="0" err="1">
                <a:effectLst/>
                <a:latin typeface="Arial" panose="020B0604020202020204" pitchFamily="34" charset="0"/>
                <a:cs typeface="Arial" panose="020B0604020202020204" pitchFamily="34" charset="0"/>
              </a:rPr>
              <a:t>doi</a:t>
            </a:r>
            <a:r>
              <a:rPr lang="en-US" sz="2200" dirty="0">
                <a:effectLst/>
                <a:latin typeface="Arial" panose="020B0604020202020204" pitchFamily="34" charset="0"/>
                <a:cs typeface="Arial" panose="020B0604020202020204" pitchFamily="34" charset="0"/>
              </a:rPr>
              <a:t>: 10.3389/feduc.2018.00008</a:t>
            </a:r>
          </a:p>
          <a:p>
            <a:pPr marL="0" indent="0">
              <a:buNone/>
            </a:pPr>
            <a:r>
              <a:rPr lang="en-US" sz="2200" dirty="0">
                <a:effectLst/>
                <a:latin typeface="Arial" panose="020B0604020202020204" pitchFamily="34" charset="0"/>
                <a:cs typeface="Arial" panose="020B0604020202020204" pitchFamily="34" charset="0"/>
              </a:rPr>
              <a:t>Nagle, C. &amp; </a:t>
            </a:r>
            <a:r>
              <a:rPr lang="en-US" sz="2200" dirty="0" err="1">
                <a:effectLst/>
                <a:latin typeface="Arial" panose="020B0604020202020204" pitchFamily="34" charset="0"/>
                <a:cs typeface="Arial" panose="020B0604020202020204" pitchFamily="34" charset="0"/>
              </a:rPr>
              <a:t>Vitez</a:t>
            </a:r>
            <a:r>
              <a:rPr lang="en-US" sz="2200" dirty="0">
                <a:effectLst/>
                <a:latin typeface="Arial" panose="020B0604020202020204" pitchFamily="34" charset="0"/>
                <a:cs typeface="Arial" panose="020B0604020202020204" pitchFamily="34" charset="0"/>
              </a:rPr>
              <a:t>, K. (2021). U.S. PIRG Education Fund. </a:t>
            </a:r>
            <a:r>
              <a:rPr lang="en-US" sz="2200" i="1" dirty="0">
                <a:effectLst/>
                <a:latin typeface="Arial" panose="020B0604020202020204" pitchFamily="34" charset="0"/>
                <a:cs typeface="Arial" panose="020B0604020202020204" pitchFamily="34" charset="0"/>
              </a:rPr>
              <a:t>Fixing the broken textbook market: Third edition</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hlinkClick r:id="rId3"/>
              </a:rPr>
              <a:t>https://publicinterestnetwork.org/wp-content/uploads/2021/02/Fixing-the-Broken-Textbook-Market-3e-February-2021.pdf</a:t>
            </a:r>
            <a:r>
              <a:rPr lang="en-US" sz="2200" dirty="0">
                <a:latin typeface="Arial" panose="020B0604020202020204" pitchFamily="34" charset="0"/>
                <a:cs typeface="Arial" panose="020B0604020202020204" pitchFamily="34" charset="0"/>
              </a:rPr>
              <a:t>. Accessed 2024.</a:t>
            </a:r>
          </a:p>
          <a:p>
            <a:pPr marL="0" indent="0">
              <a:buNone/>
            </a:pPr>
            <a:r>
              <a:rPr lang="en-US" sz="2200" i="1" dirty="0">
                <a:effectLst/>
                <a:latin typeface="Arial" panose="020B0604020202020204" pitchFamily="34" charset="0"/>
                <a:cs typeface="Arial" panose="020B0604020202020204" pitchFamily="34" charset="0"/>
              </a:rPr>
              <a:t>Open Education Resources</a:t>
            </a:r>
            <a:r>
              <a:rPr lang="en-US" sz="2200" dirty="0">
                <a:effectLst/>
                <a:latin typeface="Arial" panose="020B0604020202020204" pitchFamily="34" charset="0"/>
                <a:cs typeface="Arial" panose="020B0604020202020204" pitchFamily="34" charset="0"/>
              </a:rPr>
              <a:t>. </a:t>
            </a:r>
            <a:r>
              <a:rPr lang="en-US" sz="2200" dirty="0" err="1">
                <a:effectLst/>
                <a:latin typeface="Arial" panose="020B0604020202020204" pitchFamily="34" charset="0"/>
                <a:cs typeface="Arial" panose="020B0604020202020204" pitchFamily="34" charset="0"/>
              </a:rPr>
              <a:t>OEGlobal</a:t>
            </a:r>
            <a:r>
              <a:rPr lang="en-US" sz="2200" dirty="0">
                <a:effectLst/>
                <a:latin typeface="Arial" panose="020B0604020202020204" pitchFamily="34" charset="0"/>
                <a:cs typeface="Arial" panose="020B0604020202020204" pitchFamily="34" charset="0"/>
              </a:rPr>
              <a:t>. (n.d.). </a:t>
            </a:r>
            <a:r>
              <a:rPr lang="en-US" sz="2200" dirty="0">
                <a:effectLst/>
                <a:latin typeface="Arial" panose="020B0604020202020204" pitchFamily="34" charset="0"/>
                <a:cs typeface="Arial" panose="020B0604020202020204" pitchFamily="34" charset="0"/>
                <a:hlinkClick r:id="rId4"/>
              </a:rPr>
              <a:t>https://www.oeglobal.org/oe-resource/</a:t>
            </a:r>
            <a:r>
              <a:rPr lang="en-US" sz="2200" dirty="0">
                <a:effectLst/>
                <a:latin typeface="Arial" panose="020B0604020202020204" pitchFamily="34" charset="0"/>
                <a:cs typeface="Arial" panose="020B0604020202020204" pitchFamily="34" charset="0"/>
              </a:rPr>
              <a:t>  </a:t>
            </a:r>
          </a:p>
          <a:p>
            <a:pPr marL="0" indent="0">
              <a:buNone/>
            </a:pPr>
            <a:r>
              <a:rPr lang="en-US" sz="2200" i="1" dirty="0">
                <a:effectLst/>
                <a:latin typeface="Arial" panose="020B0604020202020204" pitchFamily="34" charset="0"/>
                <a:cs typeface="Arial" panose="020B0604020202020204" pitchFamily="34" charset="0"/>
              </a:rPr>
              <a:t>Open Educational Resources (OER)</a:t>
            </a:r>
            <a:r>
              <a:rPr lang="en-US" sz="2200" dirty="0">
                <a:effectLst/>
                <a:latin typeface="Arial" panose="020B0604020202020204" pitchFamily="34" charset="0"/>
                <a:cs typeface="Arial" panose="020B0604020202020204" pitchFamily="34" charset="0"/>
              </a:rPr>
              <a:t>. Open educational resources (OER) | University of Arizona Libraries. (n.d.). </a:t>
            </a:r>
            <a:r>
              <a:rPr lang="en-US" sz="2200" dirty="0">
                <a:effectLst/>
                <a:latin typeface="Arial" panose="020B0604020202020204" pitchFamily="34" charset="0"/>
                <a:cs typeface="Arial" panose="020B0604020202020204" pitchFamily="34" charset="0"/>
                <a:hlinkClick r:id="rId5"/>
              </a:rPr>
              <a:t>https://lib.arizona.edu/find/course-materials/oer</a:t>
            </a:r>
            <a:r>
              <a:rPr lang="en-US" sz="2200" dirty="0">
                <a:effectLst/>
                <a:latin typeface="Arial" panose="020B0604020202020204" pitchFamily="34" charset="0"/>
                <a:cs typeface="Arial" panose="020B0604020202020204" pitchFamily="34" charset="0"/>
              </a:rPr>
              <a:t>   </a:t>
            </a:r>
          </a:p>
          <a:p>
            <a:pPr marL="0" indent="0">
              <a:buNone/>
            </a:pPr>
            <a:r>
              <a:rPr lang="en-US" sz="2200" dirty="0">
                <a:effectLst/>
                <a:latin typeface="Arial" panose="020B0604020202020204" pitchFamily="34" charset="0"/>
                <a:cs typeface="Arial" panose="020B0604020202020204" pitchFamily="34" charset="0"/>
              </a:rPr>
              <a:t>Wiley, David. “Defining the ‘Open’ in Open Content and Open Educational Resources.” </a:t>
            </a:r>
            <a:r>
              <a:rPr lang="en-US" sz="2200" i="1" dirty="0">
                <a:effectLst/>
                <a:latin typeface="Arial" panose="020B0604020202020204" pitchFamily="34" charset="0"/>
                <a:cs typeface="Arial" panose="020B0604020202020204" pitchFamily="34" charset="0"/>
              </a:rPr>
              <a:t>Improving Learning</a:t>
            </a:r>
            <a:r>
              <a:rPr lang="en-US" sz="2200" dirty="0">
                <a:effectLst/>
                <a:latin typeface="Arial" panose="020B0604020202020204" pitchFamily="34" charset="0"/>
                <a:cs typeface="Arial" panose="020B0604020202020204" pitchFamily="34" charset="0"/>
              </a:rPr>
              <a:t>, </a:t>
            </a:r>
            <a:r>
              <a:rPr lang="en-US" sz="2200" dirty="0">
                <a:effectLst/>
                <a:latin typeface="Arial" panose="020B0604020202020204" pitchFamily="34" charset="0"/>
                <a:cs typeface="Arial" panose="020B0604020202020204" pitchFamily="34" charset="0"/>
                <a:hlinkClick r:id="rId6"/>
              </a:rPr>
              <a:t>https://opencontent.org/definition</a:t>
            </a:r>
            <a:r>
              <a:rPr lang="en-US" sz="2200" dirty="0">
                <a:effectLst/>
                <a:latin typeface="Arial" panose="020B0604020202020204" pitchFamily="34" charset="0"/>
                <a:cs typeface="Arial" panose="020B0604020202020204" pitchFamily="34" charset="0"/>
              </a:rPr>
              <a:t>. Accessed 2024. </a:t>
            </a:r>
          </a:p>
          <a:p>
            <a:pPr marL="0" indent="0">
              <a:buNone/>
            </a:pPr>
            <a:endParaRPr lang="en-US" sz="2200" dirty="0"/>
          </a:p>
        </p:txBody>
      </p:sp>
      <p:sp>
        <p:nvSpPr>
          <p:cNvPr id="4" name="TextBox 3"/>
          <p:cNvSpPr txBox="1"/>
          <p:nvPr/>
        </p:nvSpPr>
        <p:spPr>
          <a:xfrm rot="20525576">
            <a:off x="6760056" y="409637"/>
            <a:ext cx="3892153" cy="646331"/>
          </a:xfrm>
          <a:prstGeom prst="rect">
            <a:avLst/>
          </a:prstGeom>
          <a:noFill/>
        </p:spPr>
        <p:txBody>
          <a:bodyPr wrap="square" rtlCol="0">
            <a:spAutoFit/>
          </a:bodyPr>
          <a:lstStyle/>
          <a:p>
            <a:r>
              <a:rPr lang="en-US" dirty="0"/>
              <a:t>Thanks to Kathy Jo Cline for preparing the slides!</a:t>
            </a:r>
          </a:p>
        </p:txBody>
      </p:sp>
    </p:spTree>
    <p:extLst>
      <p:ext uri="{BB962C8B-B14F-4D97-AF65-F5344CB8AC3E}">
        <p14:creationId xmlns:p14="http://schemas.microsoft.com/office/powerpoint/2010/main" val="3772330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E8117-FF69-4824-B266-2D5EF4B049C7}"/>
              </a:ext>
            </a:extLst>
          </p:cNvPr>
          <p:cNvSpPr>
            <a:spLocks noGrp="1"/>
          </p:cNvSpPr>
          <p:nvPr>
            <p:ph type="title"/>
          </p:nvPr>
        </p:nvSpPr>
        <p:spPr>
          <a:xfrm>
            <a:off x="1685671" y="738275"/>
            <a:ext cx="3365300" cy="3790182"/>
          </a:xfrm>
        </p:spPr>
        <p:txBody>
          <a:bodyPr>
            <a:normAutofit/>
          </a:bodyPr>
          <a:lstStyle/>
          <a:p>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Defining Open Educational Resources</a:t>
            </a:r>
          </a:p>
        </p:txBody>
      </p:sp>
      <p:sp>
        <p:nvSpPr>
          <p:cNvPr id="25"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99573CD-5662-4783-AFE4-47F1C8648829}"/>
              </a:ext>
            </a:extLst>
          </p:cNvPr>
          <p:cNvSpPr>
            <a:spLocks noGrp="1"/>
          </p:cNvSpPr>
          <p:nvPr>
            <p:ph idx="1"/>
          </p:nvPr>
        </p:nvSpPr>
        <p:spPr>
          <a:xfrm>
            <a:off x="6130766" y="1356566"/>
            <a:ext cx="5257799" cy="4889350"/>
          </a:xfrm>
        </p:spPr>
        <p:txBody>
          <a:bodyPr anchor="t">
            <a:normAutofit/>
          </a:bodyPr>
          <a:lstStyle/>
          <a:p>
            <a:pPr marL="0" indent="0">
              <a:buNone/>
            </a:pPr>
            <a:r>
              <a:rPr lang="en-US" dirty="0">
                <a:latin typeface="Arial" panose="020B0604020202020204" pitchFamily="34" charset="0"/>
                <a:cs typeface="Arial" panose="020B0604020202020204" pitchFamily="34" charset="0"/>
              </a:rPr>
              <a:t>In his blog, </a:t>
            </a:r>
            <a:r>
              <a:rPr lang="en-US" i="1" dirty="0">
                <a:latin typeface="Arial" panose="020B0604020202020204" pitchFamily="34" charset="0"/>
                <a:cs typeface="Arial" panose="020B0604020202020204" pitchFamily="34" charset="0"/>
              </a:rPr>
              <a:t>Improving Learning</a:t>
            </a:r>
            <a:r>
              <a:rPr lang="en-US" dirty="0">
                <a:latin typeface="Arial" panose="020B0604020202020204" pitchFamily="34" charset="0"/>
                <a:cs typeface="Arial" panose="020B0604020202020204" pitchFamily="34" charset="0"/>
              </a:rPr>
              <a:t>, David Wiley defines open content and open educational resources as copyrightable work that is either in the public domain or licensed to allow others free and unending permission to interact with the content through the 5R affordances (see next slide).</a:t>
            </a:r>
          </a:p>
          <a:p>
            <a:endParaRPr lang="en-US" dirty="0"/>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85892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EC36-BE1D-4C8A-8DE2-E5EC5E208EBB}"/>
              </a:ext>
            </a:extLst>
          </p:cNvPr>
          <p:cNvSpPr>
            <a:spLocks noGrp="1"/>
          </p:cNvSpPr>
          <p:nvPr>
            <p:ph type="title"/>
          </p:nvPr>
        </p:nvSpPr>
        <p:spPr>
          <a:xfrm>
            <a:off x="838200" y="365125"/>
            <a:ext cx="5558489" cy="1325563"/>
          </a:xfrm>
        </p:spPr>
        <p:txBody>
          <a:bodyPr>
            <a:normAutofit/>
          </a:bodyPr>
          <a:lstStyle/>
          <a:p>
            <a:r>
              <a:rPr lang="en-US" dirty="0">
                <a:latin typeface="Arial" panose="020B0604020202020204" pitchFamily="34" charset="0"/>
                <a:cs typeface="Arial" panose="020B0604020202020204" pitchFamily="34" charset="0"/>
              </a:rPr>
              <a:t>5R Affordances</a:t>
            </a:r>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DBD090-ADF9-4B7D-98D5-97BFB1623EDB}"/>
              </a:ext>
            </a:extLst>
          </p:cNvPr>
          <p:cNvSpPr>
            <a:spLocks noGrp="1"/>
          </p:cNvSpPr>
          <p:nvPr>
            <p:ph idx="1"/>
          </p:nvPr>
        </p:nvSpPr>
        <p:spPr>
          <a:xfrm>
            <a:off x="838200" y="1825625"/>
            <a:ext cx="5558489" cy="4351338"/>
          </a:xfrm>
        </p:spPr>
        <p:txBody>
          <a:bodyPr>
            <a:normAutofit/>
          </a:bodyPr>
          <a:lstStyle/>
          <a:p>
            <a:pPr marL="514350" indent="-514350">
              <a:buAutoNum type="arabicPeriod"/>
            </a:pPr>
            <a:r>
              <a:rPr lang="en-US" sz="2200" b="1" dirty="0">
                <a:latin typeface="Arial" panose="020B0604020202020204" pitchFamily="34" charset="0"/>
                <a:cs typeface="Arial" panose="020B0604020202020204" pitchFamily="34" charset="0"/>
              </a:rPr>
              <a:t>Retain</a:t>
            </a:r>
            <a:r>
              <a:rPr lang="en-US" sz="2200" dirty="0">
                <a:latin typeface="Arial" panose="020B0604020202020204" pitchFamily="34" charset="0"/>
                <a:cs typeface="Arial" panose="020B0604020202020204" pitchFamily="34" charset="0"/>
              </a:rPr>
              <a:t>: Create, keep and control a copy of the resource</a:t>
            </a:r>
          </a:p>
          <a:p>
            <a:pPr marL="514350" indent="-514350">
              <a:buFont typeface="Arial" panose="020B0604020202020204" pitchFamily="34" charset="0"/>
              <a:buAutoNum type="arabicPeriod"/>
            </a:pPr>
            <a:r>
              <a:rPr lang="en-US" sz="2200" b="1" dirty="0">
                <a:latin typeface="Arial" panose="020B0604020202020204" pitchFamily="34" charset="0"/>
                <a:cs typeface="Arial" panose="020B0604020202020204" pitchFamily="34" charset="0"/>
              </a:rPr>
              <a:t>Reuse</a:t>
            </a:r>
            <a:r>
              <a:rPr lang="en-US" sz="2200" dirty="0">
                <a:latin typeface="Arial" panose="020B0604020202020204" pitchFamily="34" charset="0"/>
                <a:cs typeface="Arial" panose="020B0604020202020204" pitchFamily="34" charset="0"/>
              </a:rPr>
              <a:t>: Use the resource as is					</a:t>
            </a:r>
            <a:r>
              <a:rPr lang="en-US" sz="1600" dirty="0">
                <a:latin typeface="Arial" panose="020B0604020202020204" pitchFamily="34" charset="0"/>
                <a:cs typeface="Arial" panose="020B0604020202020204" pitchFamily="34" charset="0"/>
              </a:rPr>
              <a:t>(Wiley, 2024)</a:t>
            </a:r>
            <a:endParaRPr lang="en-US"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og lying on a stuffed animal&#10;&#10;Description automatically generated">
            <a:extLst>
              <a:ext uri="{FF2B5EF4-FFF2-40B4-BE49-F238E27FC236}">
                <a16:creationId xmlns:a16="http://schemas.microsoft.com/office/drawing/2014/main" id="{7265EA67-E548-A228-80B1-0C03D00A2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226" y="3915518"/>
            <a:ext cx="2918223" cy="2188667"/>
          </a:xfrm>
          <a:prstGeom prst="rect">
            <a:avLst/>
          </a:prstGeom>
        </p:spPr>
      </p:pic>
      <p:sp>
        <p:nvSpPr>
          <p:cNvPr id="5" name="TextBox 4">
            <a:extLst>
              <a:ext uri="{FF2B5EF4-FFF2-40B4-BE49-F238E27FC236}">
                <a16:creationId xmlns:a16="http://schemas.microsoft.com/office/drawing/2014/main" id="{636B56B6-7538-203F-6529-F0D94D8934B3}"/>
              </a:ext>
            </a:extLst>
          </p:cNvPr>
          <p:cNvSpPr txBox="1"/>
          <p:nvPr/>
        </p:nvSpPr>
        <p:spPr>
          <a:xfrm>
            <a:off x="1067216" y="6186838"/>
            <a:ext cx="4267200" cy="369332"/>
          </a:xfrm>
          <a:prstGeom prst="rect">
            <a:avLst/>
          </a:prstGeom>
          <a:noFill/>
        </p:spPr>
        <p:txBody>
          <a:bodyPr wrap="square" rtlCol="0">
            <a:spAutoFit/>
          </a:bodyPr>
          <a:lstStyle/>
          <a:p>
            <a:r>
              <a:rPr lang="en-US" dirty="0"/>
              <a:t>Image courtesy of </a:t>
            </a:r>
            <a:r>
              <a:rPr lang="en-US" dirty="0">
                <a:hlinkClick r:id="rId4"/>
              </a:rPr>
              <a:t>Twisted Realm</a:t>
            </a:r>
            <a:r>
              <a:rPr lang="en-US" dirty="0"/>
              <a:t> (CC BY)</a:t>
            </a:r>
          </a:p>
        </p:txBody>
      </p:sp>
    </p:spTree>
    <p:extLst>
      <p:ext uri="{BB962C8B-B14F-4D97-AF65-F5344CB8AC3E}">
        <p14:creationId xmlns:p14="http://schemas.microsoft.com/office/powerpoint/2010/main" val="146582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EC36-BE1D-4C8A-8DE2-E5EC5E208EBB}"/>
              </a:ext>
            </a:extLst>
          </p:cNvPr>
          <p:cNvSpPr>
            <a:spLocks noGrp="1"/>
          </p:cNvSpPr>
          <p:nvPr>
            <p:ph type="title"/>
          </p:nvPr>
        </p:nvSpPr>
        <p:spPr>
          <a:xfrm>
            <a:off x="838200" y="365125"/>
            <a:ext cx="5558489" cy="1325563"/>
          </a:xfrm>
        </p:spPr>
        <p:txBody>
          <a:bodyPr>
            <a:normAutofit/>
          </a:bodyPr>
          <a:lstStyle/>
          <a:p>
            <a:r>
              <a:rPr lang="en-US" dirty="0">
                <a:latin typeface="Arial" panose="020B0604020202020204" pitchFamily="34" charset="0"/>
                <a:cs typeface="Arial" panose="020B0604020202020204" pitchFamily="34" charset="0"/>
              </a:rPr>
              <a:t>5R Affordances</a:t>
            </a:r>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DBD090-ADF9-4B7D-98D5-97BFB1623EDB}"/>
              </a:ext>
            </a:extLst>
          </p:cNvPr>
          <p:cNvSpPr>
            <a:spLocks noGrp="1"/>
          </p:cNvSpPr>
          <p:nvPr>
            <p:ph idx="1"/>
          </p:nvPr>
        </p:nvSpPr>
        <p:spPr>
          <a:xfrm>
            <a:off x="838200" y="1825625"/>
            <a:ext cx="5558489" cy="4351338"/>
          </a:xfrm>
        </p:spPr>
        <p:txBody>
          <a:bodyPr>
            <a:normAutofit/>
          </a:bodyPr>
          <a:lstStyle/>
          <a:p>
            <a:pPr marL="514350" indent="-514350">
              <a:buFont typeface="+mj-lt"/>
              <a:buAutoNum type="arabicPeriod" startAt="3"/>
            </a:pPr>
            <a:r>
              <a:rPr lang="en-US" sz="2200" b="1" dirty="0">
                <a:latin typeface="Arial" panose="020B0604020202020204" pitchFamily="34" charset="0"/>
                <a:cs typeface="Arial" panose="020B0604020202020204" pitchFamily="34" charset="0"/>
              </a:rPr>
              <a:t>Revise</a:t>
            </a:r>
            <a:r>
              <a:rPr lang="en-US" sz="2200" dirty="0">
                <a:latin typeface="Arial" panose="020B0604020202020204" pitchFamily="34" charset="0"/>
                <a:cs typeface="Arial" panose="020B0604020202020204" pitchFamily="34" charset="0"/>
              </a:rPr>
              <a:t>: Adapt, modify, change, or alter your copy of the resource					</a:t>
            </a:r>
            <a:r>
              <a:rPr lang="en-US" sz="1600" dirty="0">
                <a:latin typeface="Arial" panose="020B0604020202020204" pitchFamily="34" charset="0"/>
                <a:cs typeface="Arial" panose="020B0604020202020204" pitchFamily="34" charset="0"/>
              </a:rPr>
              <a:t>(Wiley, 2024)</a:t>
            </a:r>
            <a:endParaRPr lang="en-US"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book&#10;&#10;Description automatically generated">
            <a:extLst>
              <a:ext uri="{FF2B5EF4-FFF2-40B4-BE49-F238E27FC236}">
                <a16:creationId xmlns:a16="http://schemas.microsoft.com/office/drawing/2014/main" id="{1EB562D2-6128-A5E8-38AA-DBEEC6F10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489" y="3606131"/>
            <a:ext cx="3659909" cy="2433840"/>
          </a:xfrm>
          <a:prstGeom prst="rect">
            <a:avLst/>
          </a:prstGeom>
        </p:spPr>
      </p:pic>
      <p:sp>
        <p:nvSpPr>
          <p:cNvPr id="5" name="TextBox 4">
            <a:extLst>
              <a:ext uri="{FF2B5EF4-FFF2-40B4-BE49-F238E27FC236}">
                <a16:creationId xmlns:a16="http://schemas.microsoft.com/office/drawing/2014/main" id="{5714AF0D-032A-41F9-01CF-03389C9A93BB}"/>
              </a:ext>
            </a:extLst>
          </p:cNvPr>
          <p:cNvSpPr txBox="1"/>
          <p:nvPr/>
        </p:nvSpPr>
        <p:spPr>
          <a:xfrm>
            <a:off x="2377461" y="6169709"/>
            <a:ext cx="2479964" cy="646331"/>
          </a:xfrm>
          <a:prstGeom prst="rect">
            <a:avLst/>
          </a:prstGeom>
          <a:noFill/>
        </p:spPr>
        <p:txBody>
          <a:bodyPr wrap="square" rtlCol="0">
            <a:spAutoFit/>
          </a:bodyPr>
          <a:lstStyle/>
          <a:p>
            <a:r>
              <a:rPr lang="en-US" dirty="0"/>
              <a:t>Image courtesy of </a:t>
            </a:r>
            <a:r>
              <a:rPr lang="en-US" dirty="0" err="1">
                <a:hlinkClick r:id="rId4"/>
              </a:rPr>
              <a:t>chris</a:t>
            </a:r>
            <a:r>
              <a:rPr lang="en-US" dirty="0">
                <a:hlinkClick r:id="rId4"/>
              </a:rPr>
              <a:t> </a:t>
            </a:r>
            <a:r>
              <a:rPr lang="en-US" dirty="0" err="1">
                <a:hlinkClick r:id="rId4"/>
              </a:rPr>
              <a:t>riebschlager</a:t>
            </a:r>
            <a:r>
              <a:rPr lang="en-US" dirty="0"/>
              <a:t> (CC BY-NC)</a:t>
            </a:r>
          </a:p>
        </p:txBody>
      </p:sp>
    </p:spTree>
    <p:extLst>
      <p:ext uri="{BB962C8B-B14F-4D97-AF65-F5344CB8AC3E}">
        <p14:creationId xmlns:p14="http://schemas.microsoft.com/office/powerpoint/2010/main" val="56078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EC36-BE1D-4C8A-8DE2-E5EC5E208EBB}"/>
              </a:ext>
            </a:extLst>
          </p:cNvPr>
          <p:cNvSpPr>
            <a:spLocks noGrp="1"/>
          </p:cNvSpPr>
          <p:nvPr>
            <p:ph type="title"/>
          </p:nvPr>
        </p:nvSpPr>
        <p:spPr>
          <a:xfrm>
            <a:off x="838200" y="365125"/>
            <a:ext cx="5558489" cy="1325563"/>
          </a:xfrm>
        </p:spPr>
        <p:txBody>
          <a:bodyPr>
            <a:normAutofit/>
          </a:bodyPr>
          <a:lstStyle/>
          <a:p>
            <a:r>
              <a:rPr lang="en-US" dirty="0">
                <a:latin typeface="Arial" panose="020B0604020202020204" pitchFamily="34" charset="0"/>
                <a:cs typeface="Arial" panose="020B0604020202020204" pitchFamily="34" charset="0"/>
              </a:rPr>
              <a:t>5R Affordances</a:t>
            </a:r>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DBD090-ADF9-4B7D-98D5-97BFB1623EDB}"/>
              </a:ext>
            </a:extLst>
          </p:cNvPr>
          <p:cNvSpPr>
            <a:spLocks noGrp="1"/>
          </p:cNvSpPr>
          <p:nvPr>
            <p:ph idx="1"/>
          </p:nvPr>
        </p:nvSpPr>
        <p:spPr>
          <a:xfrm>
            <a:off x="838200" y="1825625"/>
            <a:ext cx="5558489" cy="4351338"/>
          </a:xfrm>
        </p:spPr>
        <p:txBody>
          <a:bodyPr>
            <a:normAutofit/>
          </a:bodyPr>
          <a:lstStyle/>
          <a:p>
            <a:pPr marL="514350" indent="-514350">
              <a:buFont typeface="+mj-lt"/>
              <a:buAutoNum type="arabicPeriod" startAt="4"/>
            </a:pPr>
            <a:r>
              <a:rPr lang="en-US" sz="2200" b="1" dirty="0">
                <a:latin typeface="Arial" panose="020B0604020202020204" pitchFamily="34" charset="0"/>
                <a:cs typeface="Arial" panose="020B0604020202020204" pitchFamily="34" charset="0"/>
              </a:rPr>
              <a:t>Remix</a:t>
            </a:r>
            <a:r>
              <a:rPr lang="en-US" sz="2200" dirty="0">
                <a:latin typeface="Arial" panose="020B0604020202020204" pitchFamily="34" charset="0"/>
                <a:cs typeface="Arial" panose="020B0604020202020204" pitchFamily="34" charset="0"/>
              </a:rPr>
              <a:t>: Create a new resource by adding existing OER  material to the original or your revised copy					</a:t>
            </a:r>
            <a:r>
              <a:rPr lang="en-US" sz="1600" dirty="0">
                <a:latin typeface="Arial" panose="020B0604020202020204" pitchFamily="34" charset="0"/>
                <a:cs typeface="Arial" panose="020B0604020202020204" pitchFamily="34" charset="0"/>
              </a:rPr>
              <a:t>(Wiley, 2024)</a:t>
            </a:r>
            <a:endParaRPr lang="en-US"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child&#10;&#10;Description automatically generated">
            <a:extLst>
              <a:ext uri="{FF2B5EF4-FFF2-40B4-BE49-F238E27FC236}">
                <a16:creationId xmlns:a16="http://schemas.microsoft.com/office/drawing/2014/main" id="{D66C3134-E83A-B608-91F1-CC35971C1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843" y="3368873"/>
            <a:ext cx="2955156" cy="2940380"/>
          </a:xfrm>
          <a:prstGeom prst="rect">
            <a:avLst/>
          </a:prstGeom>
        </p:spPr>
      </p:pic>
      <p:sp>
        <p:nvSpPr>
          <p:cNvPr id="5" name="TextBox 4">
            <a:extLst>
              <a:ext uri="{FF2B5EF4-FFF2-40B4-BE49-F238E27FC236}">
                <a16:creationId xmlns:a16="http://schemas.microsoft.com/office/drawing/2014/main" id="{CD84B9C0-C0B1-2162-9666-403B78C68448}"/>
              </a:ext>
            </a:extLst>
          </p:cNvPr>
          <p:cNvSpPr txBox="1"/>
          <p:nvPr/>
        </p:nvSpPr>
        <p:spPr>
          <a:xfrm>
            <a:off x="1318133" y="6266670"/>
            <a:ext cx="4436917" cy="369332"/>
          </a:xfrm>
          <a:prstGeom prst="rect">
            <a:avLst/>
          </a:prstGeom>
          <a:noFill/>
        </p:spPr>
        <p:txBody>
          <a:bodyPr wrap="square" rtlCol="0">
            <a:spAutoFit/>
          </a:bodyPr>
          <a:lstStyle/>
          <a:p>
            <a:pPr algn="r"/>
            <a:r>
              <a:rPr lang="en-US" dirty="0"/>
              <a:t>Image courtesy of </a:t>
            </a:r>
            <a:r>
              <a:rPr lang="en-US" dirty="0">
                <a:hlinkClick r:id="rId4"/>
              </a:rPr>
              <a:t>Norma</a:t>
            </a:r>
            <a:r>
              <a:rPr lang="en-US" dirty="0"/>
              <a:t> (CC BY-NC)</a:t>
            </a:r>
          </a:p>
        </p:txBody>
      </p:sp>
    </p:spTree>
    <p:extLst>
      <p:ext uri="{BB962C8B-B14F-4D97-AF65-F5344CB8AC3E}">
        <p14:creationId xmlns:p14="http://schemas.microsoft.com/office/powerpoint/2010/main" val="101264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1EC36-BE1D-4C8A-8DE2-E5EC5E208EBB}"/>
              </a:ext>
            </a:extLst>
          </p:cNvPr>
          <p:cNvSpPr>
            <a:spLocks noGrp="1"/>
          </p:cNvSpPr>
          <p:nvPr>
            <p:ph type="title"/>
          </p:nvPr>
        </p:nvSpPr>
        <p:spPr>
          <a:xfrm>
            <a:off x="838200" y="365125"/>
            <a:ext cx="5558489" cy="1325563"/>
          </a:xfrm>
        </p:spPr>
        <p:txBody>
          <a:bodyPr>
            <a:normAutofit/>
          </a:bodyPr>
          <a:lstStyle/>
          <a:p>
            <a:r>
              <a:rPr lang="en-US" dirty="0">
                <a:latin typeface="Arial" panose="020B0604020202020204" pitchFamily="34" charset="0"/>
                <a:cs typeface="Arial" panose="020B0604020202020204" pitchFamily="34" charset="0"/>
              </a:rPr>
              <a:t>5R Affordances</a:t>
            </a:r>
          </a:p>
        </p:txBody>
      </p:sp>
      <p:sp>
        <p:nvSpPr>
          <p:cNvPr id="23" name="Freeform: Shape 22">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DBD090-ADF9-4B7D-98D5-97BFB1623EDB}"/>
              </a:ext>
            </a:extLst>
          </p:cNvPr>
          <p:cNvSpPr>
            <a:spLocks noGrp="1"/>
          </p:cNvSpPr>
          <p:nvPr>
            <p:ph idx="1"/>
          </p:nvPr>
        </p:nvSpPr>
        <p:spPr>
          <a:xfrm>
            <a:off x="838200" y="1825625"/>
            <a:ext cx="5558489" cy="4351338"/>
          </a:xfrm>
        </p:spPr>
        <p:txBody>
          <a:bodyPr>
            <a:normAutofit/>
          </a:bodyPr>
          <a:lstStyle/>
          <a:p>
            <a:pPr marL="514350" indent="-514350">
              <a:buFont typeface="+mj-lt"/>
              <a:buAutoNum type="arabicPeriod" startAt="5"/>
            </a:pPr>
            <a:r>
              <a:rPr lang="en-US" sz="2200" b="1" dirty="0">
                <a:latin typeface="Arial" panose="020B0604020202020204" pitchFamily="34" charset="0"/>
                <a:cs typeface="Arial" panose="020B0604020202020204" pitchFamily="34" charset="0"/>
              </a:rPr>
              <a:t>Redistribute</a:t>
            </a:r>
            <a:r>
              <a:rPr lang="en-US" sz="2200" dirty="0">
                <a:latin typeface="Arial" panose="020B0604020202020204" pitchFamily="34" charset="0"/>
                <a:cs typeface="Arial" panose="020B0604020202020204" pitchFamily="34" charset="0"/>
              </a:rPr>
              <a:t>: Share copies of the original, revised, or remixed resource </a:t>
            </a:r>
          </a:p>
          <a:p>
            <a:pPr marL="0" indent="0">
              <a:buNone/>
            </a:pPr>
            <a:r>
              <a:rPr lang="en-US" sz="2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(Wiley, 2024)</a:t>
            </a:r>
            <a:endParaRPr lang="en-US" sz="14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Block Arc 2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1" name="Straight Connector 30">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Arc 34">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in a leather jacket holding papers&#10;&#10;Description automatically generated">
            <a:extLst>
              <a:ext uri="{FF2B5EF4-FFF2-40B4-BE49-F238E27FC236}">
                <a16:creationId xmlns:a16="http://schemas.microsoft.com/office/drawing/2014/main" id="{F394A20E-D144-368C-7B07-872AE77DC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556" y="3018202"/>
            <a:ext cx="2198544" cy="3293698"/>
          </a:xfrm>
          <a:prstGeom prst="rect">
            <a:avLst/>
          </a:prstGeom>
        </p:spPr>
      </p:pic>
      <p:sp>
        <p:nvSpPr>
          <p:cNvPr id="5" name="TextBox 4">
            <a:extLst>
              <a:ext uri="{FF2B5EF4-FFF2-40B4-BE49-F238E27FC236}">
                <a16:creationId xmlns:a16="http://schemas.microsoft.com/office/drawing/2014/main" id="{808F056B-F944-9146-0BF6-392AF63DE0B2}"/>
              </a:ext>
            </a:extLst>
          </p:cNvPr>
          <p:cNvSpPr txBox="1"/>
          <p:nvPr/>
        </p:nvSpPr>
        <p:spPr>
          <a:xfrm>
            <a:off x="3311377" y="5727125"/>
            <a:ext cx="2643352" cy="584775"/>
          </a:xfrm>
          <a:prstGeom prst="rect">
            <a:avLst/>
          </a:prstGeom>
          <a:noFill/>
        </p:spPr>
        <p:txBody>
          <a:bodyPr wrap="square" rtlCol="0">
            <a:spAutoFit/>
          </a:bodyPr>
          <a:lstStyle/>
          <a:p>
            <a:r>
              <a:rPr lang="en-US" sz="1600" dirty="0"/>
              <a:t>Image courtesy of </a:t>
            </a:r>
            <a:r>
              <a:rPr lang="en-US" sz="1600" dirty="0">
                <a:hlinkClick r:id="rId4"/>
              </a:rPr>
              <a:t>Sarah Ross</a:t>
            </a:r>
            <a:r>
              <a:rPr lang="en-US" sz="1600" dirty="0"/>
              <a:t> (CC BY-NC)</a:t>
            </a:r>
          </a:p>
        </p:txBody>
      </p:sp>
    </p:spTree>
    <p:extLst>
      <p:ext uri="{BB962C8B-B14F-4D97-AF65-F5344CB8AC3E}">
        <p14:creationId xmlns:p14="http://schemas.microsoft.com/office/powerpoint/2010/main" val="350632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E8117-FF69-4824-B266-2D5EF4B049C7}"/>
              </a:ext>
            </a:extLst>
          </p:cNvPr>
          <p:cNvSpPr>
            <a:spLocks noGrp="1"/>
          </p:cNvSpPr>
          <p:nvPr>
            <p:ph type="title"/>
          </p:nvPr>
        </p:nvSpPr>
        <p:spPr>
          <a:xfrm>
            <a:off x="1223010" y="738274"/>
            <a:ext cx="3827961" cy="4619937"/>
          </a:xfrm>
        </p:spPr>
        <p:txBody>
          <a:bodyPr>
            <a:normAutofit/>
          </a:bodyPr>
          <a:lstStyle/>
          <a:p>
            <a:pPr algn="ctr"/>
            <a:r>
              <a:rPr lang="en-US" dirty="0">
                <a:solidFill>
                  <a:srgbClr val="FFFFFF"/>
                </a:solidFill>
                <a:latin typeface="Arial" panose="020B0604020202020204" pitchFamily="34" charset="0"/>
                <a:cs typeface="Arial" panose="020B0604020202020204" pitchFamily="34" charset="0"/>
              </a:rPr>
              <a:t>Why Use OER?</a:t>
            </a:r>
          </a:p>
        </p:txBody>
      </p:sp>
      <p:sp>
        <p:nvSpPr>
          <p:cNvPr id="25" name="Freeform: Shape 2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99573CD-5662-4783-AFE4-47F1C8648829}"/>
              </a:ext>
            </a:extLst>
          </p:cNvPr>
          <p:cNvSpPr>
            <a:spLocks noGrp="1"/>
          </p:cNvSpPr>
          <p:nvPr>
            <p:ph idx="1"/>
          </p:nvPr>
        </p:nvSpPr>
        <p:spPr>
          <a:xfrm>
            <a:off x="6130766" y="591009"/>
            <a:ext cx="5257799" cy="5654907"/>
          </a:xfrm>
        </p:spPr>
        <p:txBody>
          <a:bodyPr anchor="t">
            <a:normAutofit/>
          </a:bodyPr>
          <a:lstStyle/>
          <a:p>
            <a:r>
              <a:rPr lang="en-US" dirty="0">
                <a:latin typeface="Arial" panose="020B0604020202020204" pitchFamily="34" charset="0"/>
                <a:cs typeface="Arial" panose="020B0604020202020204" pitchFamily="34" charset="0"/>
              </a:rPr>
              <a:t>Affordability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Pedagogy</a:t>
            </a:r>
          </a:p>
          <a:p>
            <a:endParaRPr lang="en-US" dirty="0"/>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person wearing dollar sign glasses and a hat&#10;&#10;Description automatically generated">
            <a:extLst>
              <a:ext uri="{FF2B5EF4-FFF2-40B4-BE49-F238E27FC236}">
                <a16:creationId xmlns:a16="http://schemas.microsoft.com/office/drawing/2014/main" id="{AE37613F-9FAB-5BA5-6D20-1D1146EAB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2939" y="1071213"/>
            <a:ext cx="3487326" cy="2615495"/>
          </a:xfrm>
          <a:prstGeom prst="rect">
            <a:avLst/>
          </a:prstGeom>
        </p:spPr>
      </p:pic>
      <p:sp>
        <p:nvSpPr>
          <p:cNvPr id="6" name="TextBox 5">
            <a:extLst>
              <a:ext uri="{FF2B5EF4-FFF2-40B4-BE49-F238E27FC236}">
                <a16:creationId xmlns:a16="http://schemas.microsoft.com/office/drawing/2014/main" id="{78E6A299-F5BF-63EC-4A37-94C402BD7966}"/>
              </a:ext>
            </a:extLst>
          </p:cNvPr>
          <p:cNvSpPr txBox="1"/>
          <p:nvPr/>
        </p:nvSpPr>
        <p:spPr>
          <a:xfrm>
            <a:off x="9690265" y="2055794"/>
            <a:ext cx="2343492" cy="646331"/>
          </a:xfrm>
          <a:prstGeom prst="rect">
            <a:avLst/>
          </a:prstGeom>
          <a:noFill/>
        </p:spPr>
        <p:txBody>
          <a:bodyPr wrap="square" rtlCol="0">
            <a:spAutoFit/>
          </a:bodyPr>
          <a:lstStyle/>
          <a:p>
            <a:r>
              <a:rPr lang="en-US" dirty="0"/>
              <a:t>Image courtesy of </a:t>
            </a:r>
            <a:r>
              <a:rPr lang="en-US" dirty="0">
                <a:hlinkClick r:id="rId3"/>
              </a:rPr>
              <a:t>Mike Mozart</a:t>
            </a:r>
            <a:r>
              <a:rPr lang="en-US" dirty="0"/>
              <a:t> (CC BY)</a:t>
            </a:r>
          </a:p>
        </p:txBody>
      </p:sp>
      <p:pic>
        <p:nvPicPr>
          <p:cNvPr id="8" name="Picture 7" descr="A person in front of a map&#10;&#10;Description automatically generated">
            <a:extLst>
              <a:ext uri="{FF2B5EF4-FFF2-40B4-BE49-F238E27FC236}">
                <a16:creationId xmlns:a16="http://schemas.microsoft.com/office/drawing/2014/main" id="{BBE3E8AE-F68D-8212-2B44-64424161A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6898" y="4166912"/>
            <a:ext cx="3561248" cy="2377976"/>
          </a:xfrm>
          <a:prstGeom prst="rect">
            <a:avLst/>
          </a:prstGeom>
        </p:spPr>
      </p:pic>
      <p:sp>
        <p:nvSpPr>
          <p:cNvPr id="9" name="TextBox 8">
            <a:extLst>
              <a:ext uri="{FF2B5EF4-FFF2-40B4-BE49-F238E27FC236}">
                <a16:creationId xmlns:a16="http://schemas.microsoft.com/office/drawing/2014/main" id="{F5D2791D-5832-FA8F-949E-A75BE88EF240}"/>
              </a:ext>
            </a:extLst>
          </p:cNvPr>
          <p:cNvSpPr txBox="1"/>
          <p:nvPr/>
        </p:nvSpPr>
        <p:spPr>
          <a:xfrm>
            <a:off x="9768146" y="4915768"/>
            <a:ext cx="2343492" cy="646331"/>
          </a:xfrm>
          <a:prstGeom prst="rect">
            <a:avLst/>
          </a:prstGeom>
          <a:noFill/>
        </p:spPr>
        <p:txBody>
          <a:bodyPr wrap="square" rtlCol="0">
            <a:spAutoFit/>
          </a:bodyPr>
          <a:lstStyle/>
          <a:p>
            <a:r>
              <a:rPr lang="en-US" dirty="0"/>
              <a:t>Image courtesy of </a:t>
            </a:r>
            <a:r>
              <a:rPr lang="en-US" dirty="0">
                <a:hlinkClick r:id="rId5"/>
              </a:rPr>
              <a:t>Filip </a:t>
            </a:r>
            <a:r>
              <a:rPr lang="en-US" dirty="0" err="1">
                <a:hlinkClick r:id="rId5"/>
              </a:rPr>
              <a:t>Pticek</a:t>
            </a:r>
            <a:r>
              <a:rPr lang="en-US" dirty="0"/>
              <a:t> (CC BY)</a:t>
            </a:r>
          </a:p>
        </p:txBody>
      </p:sp>
    </p:spTree>
    <p:extLst>
      <p:ext uri="{BB962C8B-B14F-4D97-AF65-F5344CB8AC3E}">
        <p14:creationId xmlns:p14="http://schemas.microsoft.com/office/powerpoint/2010/main" val="336705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26">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6CE82-69C1-43F8-A01C-3427B7912439}"/>
              </a:ext>
            </a:extLst>
          </p:cNvPr>
          <p:cNvSpPr>
            <a:spLocks noGrp="1"/>
          </p:cNvSpPr>
          <p:nvPr>
            <p:ph type="title"/>
          </p:nvPr>
        </p:nvSpPr>
        <p:spPr>
          <a:xfrm>
            <a:off x="6203538" y="365125"/>
            <a:ext cx="5393360" cy="1325563"/>
          </a:xfrm>
        </p:spPr>
        <p:txBody>
          <a:bodyPr>
            <a:normAutofit/>
          </a:bodyPr>
          <a:lstStyle/>
          <a:p>
            <a:pPr algn="ctr"/>
            <a:r>
              <a:rPr lang="en-US" dirty="0"/>
              <a:t>Textbooks Are Expensive</a:t>
            </a:r>
          </a:p>
        </p:txBody>
      </p:sp>
      <p:sp>
        <p:nvSpPr>
          <p:cNvPr id="40" name="Freeform: Shape 28">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30">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32">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61F1CE2C-B6C2-46C9-8D71-4E87177EB223}"/>
              </a:ext>
            </a:extLst>
          </p:cNvPr>
          <p:cNvSpPr>
            <a:spLocks noGrp="1"/>
          </p:cNvSpPr>
          <p:nvPr>
            <p:ph idx="1"/>
          </p:nvPr>
        </p:nvSpPr>
        <p:spPr>
          <a:xfrm>
            <a:off x="7456713" y="2006600"/>
            <a:ext cx="4274799" cy="4486275"/>
          </a:xfrm>
        </p:spPr>
        <p:txBody>
          <a:bodyPr>
            <a:normAutofit/>
          </a:bodyPr>
          <a:lstStyle/>
          <a:p>
            <a:r>
              <a:rPr lang="en-US" dirty="0">
                <a:latin typeface="Arial" panose="020B0604020202020204" pitchFamily="34" charset="0"/>
                <a:cs typeface="Arial" panose="020B0604020202020204" pitchFamily="34" charset="0"/>
              </a:rPr>
              <a:t>Students may forego pricey course materials</a:t>
            </a:r>
          </a:p>
          <a:p>
            <a:pPr lvl="1"/>
            <a:r>
              <a:rPr lang="en-US" dirty="0">
                <a:latin typeface="Arial" panose="020B0604020202020204" pitchFamily="34" charset="0"/>
                <a:cs typeface="Arial" panose="020B0604020202020204" pitchFamily="34" charset="0"/>
              </a:rPr>
              <a:t>Also applies to access codes</a:t>
            </a:r>
          </a:p>
          <a:p>
            <a:pPr lvl="2"/>
            <a:r>
              <a:rPr lang="en-US" dirty="0">
                <a:latin typeface="Arial" panose="020B0604020202020204" pitchFamily="34" charset="0"/>
                <a:cs typeface="Arial" panose="020B0604020202020204" pitchFamily="34" charset="0"/>
              </a:rPr>
              <a:t>21% skipped out</a:t>
            </a:r>
          </a:p>
          <a:p>
            <a:pPr lvl="1"/>
            <a:r>
              <a:rPr lang="en-US" dirty="0">
                <a:latin typeface="Arial" panose="020B0604020202020204" pitchFamily="34" charset="0"/>
                <a:cs typeface="Arial" panose="020B0604020202020204" pitchFamily="34" charset="0"/>
              </a:rPr>
              <a:t>Food insecure students even more likely to skip textbooks</a:t>
            </a:r>
          </a:p>
          <a:p>
            <a:pPr lvl="2"/>
            <a:r>
              <a:rPr lang="en-US" dirty="0">
                <a:latin typeface="Arial" panose="020B0604020202020204" pitchFamily="34" charset="0"/>
                <a:cs typeface="Arial" panose="020B0604020202020204" pitchFamily="34" charset="0"/>
              </a:rPr>
              <a:t>86% skipped versus 65% of general population</a:t>
            </a:r>
          </a:p>
          <a:p>
            <a:pPr marL="0" indent="0">
              <a:buNone/>
            </a:pPr>
            <a:endParaRPr lang="en-US" sz="1400" dirty="0">
              <a:latin typeface="Arial" panose="020B0604020202020204" pitchFamily="34" charset="0"/>
              <a:cs typeface="Arial" panose="020B0604020202020204" pitchFamily="34" charset="0"/>
            </a:endParaRPr>
          </a:p>
          <a:p>
            <a:pPr marL="0" indent="0" algn="r">
              <a:buNone/>
            </a:pPr>
            <a:r>
              <a:rPr lang="en-US" sz="1400" dirty="0">
                <a:latin typeface="Arial" panose="020B0604020202020204" pitchFamily="34" charset="0"/>
                <a:cs typeface="Arial" panose="020B0604020202020204" pitchFamily="34" charset="0"/>
              </a:rPr>
              <a:t>(Nagle &amp; </a:t>
            </a:r>
            <a:r>
              <a:rPr lang="en-US" sz="1400" dirty="0" err="1">
                <a:latin typeface="Arial" panose="020B0604020202020204" pitchFamily="34" charset="0"/>
                <a:cs typeface="Arial" panose="020B0604020202020204" pitchFamily="34" charset="0"/>
              </a:rPr>
              <a:t>Vitez</a:t>
            </a:r>
            <a:r>
              <a:rPr lang="en-US" sz="1400" dirty="0">
                <a:latin typeface="Arial" panose="020B0604020202020204" pitchFamily="34" charset="0"/>
                <a:cs typeface="Arial" panose="020B0604020202020204" pitchFamily="34" charset="0"/>
              </a:rPr>
              <a:t>, 2021)</a:t>
            </a:r>
          </a:p>
        </p:txBody>
      </p:sp>
      <p:sp>
        <p:nvSpPr>
          <p:cNvPr id="43" name="Arc 34">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Shape 36">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A computer with a lock screen&#10;&#10;Description automatically generated">
            <a:extLst>
              <a:ext uri="{FF2B5EF4-FFF2-40B4-BE49-F238E27FC236}">
                <a16:creationId xmlns:a16="http://schemas.microsoft.com/office/drawing/2014/main" id="{BA134C10-AD42-4147-7350-015C5255B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87" y="2082320"/>
            <a:ext cx="5673587" cy="26933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12AA56-7F71-45D4-B1A6-CB5B60FCB26B}"/>
              </a:ext>
            </a:extLst>
          </p:cNvPr>
          <p:cNvSpPr txBox="1">
            <a:spLocks noChangeArrowheads="1"/>
          </p:cNvSpPr>
          <p:nvPr/>
        </p:nvSpPr>
        <p:spPr bwMode="auto">
          <a:xfrm>
            <a:off x="0" y="4591014"/>
            <a:ext cx="65717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lnSpc>
                <a:spcPct val="100000"/>
              </a:lnSpc>
              <a:spcBef>
                <a:spcPct val="0"/>
              </a:spcBef>
              <a:buNone/>
            </a:pPr>
            <a:r>
              <a:rPr lang="en-US" altLang="en-US" sz="1800" dirty="0">
                <a:latin typeface="Arial"/>
                <a:cs typeface="Arial"/>
              </a:rPr>
              <a:t>Image courtesy of U.S. PIRG Education Fund, (CC BY), 2021</a:t>
            </a:r>
          </a:p>
        </p:txBody>
      </p:sp>
    </p:spTree>
    <p:extLst>
      <p:ext uri="{BB962C8B-B14F-4D97-AF65-F5344CB8AC3E}">
        <p14:creationId xmlns:p14="http://schemas.microsoft.com/office/powerpoint/2010/main" val="2878786788"/>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c37a091-b9a6-47e5-98d0-903d4a419203}" enabled="0" method="" siteId="{ec37a091-b9a6-47e5-98d0-903d4a419203}" removed="1"/>
</clbl:labelList>
</file>

<file path=docProps/app.xml><?xml version="1.0" encoding="utf-8"?>
<Properties xmlns="http://schemas.openxmlformats.org/officeDocument/2006/extended-properties" xmlns:vt="http://schemas.openxmlformats.org/officeDocument/2006/docPropsVTypes">
  <TotalTime>1512</TotalTime>
  <Words>1333</Words>
  <Application>Microsoft Office PowerPoint</Application>
  <PresentationFormat>Widescreen</PresentationFormat>
  <Paragraphs>161</Paragraphs>
  <Slides>24</Slides>
  <Notes>12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Amasis MT Pro Black</vt:lpstr>
      <vt:lpstr>Arial</vt:lpstr>
      <vt:lpstr>Calibri</vt:lpstr>
      <vt:lpstr>Calibri Light</vt:lpstr>
      <vt:lpstr>Office Theme</vt:lpstr>
      <vt:lpstr>OERs: A Brief Overview</vt:lpstr>
      <vt:lpstr>Agenda</vt:lpstr>
      <vt:lpstr> Defining Open Educational Resources</vt:lpstr>
      <vt:lpstr>5R Affordances</vt:lpstr>
      <vt:lpstr>5R Affordances</vt:lpstr>
      <vt:lpstr>5R Affordances</vt:lpstr>
      <vt:lpstr>5R Affordances</vt:lpstr>
      <vt:lpstr>Why Use OER?</vt:lpstr>
      <vt:lpstr>Textbooks Are Expensive</vt:lpstr>
      <vt:lpstr>OERs Are Flexible</vt:lpstr>
      <vt:lpstr>Open Pedagogy</vt:lpstr>
      <vt:lpstr>What is Open Licensing?</vt:lpstr>
      <vt:lpstr>Creative Commons Licenses</vt:lpstr>
      <vt:lpstr>Creative Commons Licenses</vt:lpstr>
      <vt:lpstr>OER Repositories: First Picks</vt:lpstr>
      <vt:lpstr>Other Respected OER Repositories</vt:lpstr>
      <vt:lpstr>OER Metafinders</vt:lpstr>
      <vt:lpstr>Creation Platforms</vt:lpstr>
      <vt:lpstr>University Collections</vt:lpstr>
      <vt:lpstr>How to Evaluate OERs</vt:lpstr>
      <vt:lpstr>Misc.</vt:lpstr>
      <vt:lpstr>OER Training &amp; Support</vt:lpstr>
      <vt:lpstr>Questions/Comments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OERs: A Brief Overview</dc:title>
  <dc:creator>Cline, Kathy</dc:creator>
  <cp:lastModifiedBy>Harper, Jackson</cp:lastModifiedBy>
  <cp:revision>24</cp:revision>
  <dcterms:created xsi:type="dcterms:W3CDTF">2024-05-02T20:34:25Z</dcterms:created>
  <dcterms:modified xsi:type="dcterms:W3CDTF">2024-09-10T19:51:00Z</dcterms:modified>
</cp:coreProperties>
</file>